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9" r:id="rId2"/>
  </p:sldMasterIdLst>
  <p:notesMasterIdLst>
    <p:notesMasterId r:id="rId22"/>
  </p:notesMasterIdLst>
  <p:sldIdLst>
    <p:sldId id="256" r:id="rId3"/>
    <p:sldId id="259" r:id="rId4"/>
    <p:sldId id="284" r:id="rId5"/>
    <p:sldId id="269" r:id="rId6"/>
    <p:sldId id="270" r:id="rId7"/>
    <p:sldId id="271" r:id="rId8"/>
    <p:sldId id="272" r:id="rId9"/>
    <p:sldId id="283" r:id="rId10"/>
    <p:sldId id="289" r:id="rId11"/>
    <p:sldId id="275" r:id="rId12"/>
    <p:sldId id="290" r:id="rId13"/>
    <p:sldId id="286" r:id="rId14"/>
    <p:sldId id="296" r:id="rId15"/>
    <p:sldId id="294" r:id="rId16"/>
    <p:sldId id="280" r:id="rId17"/>
    <p:sldId id="287" r:id="rId18"/>
    <p:sldId id="295" r:id="rId19"/>
    <p:sldId id="267" r:id="rId20"/>
    <p:sldId id="262" r:id="rId21"/>
  </p:sldIdLst>
  <p:sldSz cx="9144000" cy="5148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205" autoAdjust="0"/>
    <p:restoredTop sz="72924" autoAdjust="0"/>
  </p:normalViewPr>
  <p:slideViewPr>
    <p:cSldViewPr snapToGrid="0" snapToObjects="1" showGuides="1">
      <p:cViewPr>
        <p:scale>
          <a:sx n="80" d="100"/>
          <a:sy n="80" d="100"/>
        </p:scale>
        <p:origin x="-787" y="-106"/>
      </p:cViewPr>
      <p:guideLst>
        <p:guide orient="horz" pos="586"/>
        <p:guide pos="1718"/>
      </p:guideLst>
    </p:cSldViewPr>
  </p:slideViewPr>
  <p:outlineViewPr>
    <p:cViewPr>
      <p:scale>
        <a:sx n="33" d="100"/>
        <a:sy n="33" d="100"/>
      </p:scale>
      <p:origin x="0" y="7925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D349A-8BD2-4A0F-9322-59FE2E4B94AC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84EE0-1D44-456E-85C6-51CDB59CF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49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524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507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335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4EE0-1D44-456E-85C6-51CDB59CF2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32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4EE0-1D44-456E-85C6-51CDB59CF24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0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4EE0-1D44-456E-85C6-51CDB59CF24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43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4EE0-1D44-456E-85C6-51CDB59CF24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03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OTS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93181" y="360406"/>
            <a:ext cx="7195160" cy="686435"/>
          </a:xfrm>
          <a:prstGeom prst="rect">
            <a:avLst/>
          </a:prstGeom>
        </p:spPr>
        <p:txBody>
          <a:bodyPr/>
          <a:lstStyle>
            <a:lvl1pPr algn="l">
              <a:defRPr sz="4000" b="1">
                <a:solidFill>
                  <a:schemeClr val="tx1">
                    <a:lumMod val="50000"/>
                    <a:lumOff val="50000"/>
                  </a:schemeClr>
                </a:solidFill>
                <a:latin typeface="Segoe Light" pitchFamily="34" charset="0"/>
              </a:defRPr>
            </a:lvl1pPr>
          </a:lstStyle>
          <a:p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Light"/>
                <a:cs typeface="Segoe Light"/>
              </a:rPr>
              <a:t>Headline to go here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Segoe Light"/>
              <a:cs typeface="Segoe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893181" y="1779550"/>
            <a:ext cx="5081673" cy="2770150"/>
          </a:xfrm>
          <a:prstGeom prst="rect">
            <a:avLst/>
          </a:prstGeom>
        </p:spPr>
        <p:txBody>
          <a:bodyPr/>
          <a:lstStyle>
            <a:lvl1pPr marL="0" indent="0">
              <a:buFont typeface="Arial" pitchFamily="34" charset="0"/>
              <a:buNone/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1pPr>
            <a:lvl2pPr marL="742950" indent="-285750">
              <a:buFont typeface="Arial"/>
              <a:buChar char="•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5pPr>
          </a:lstStyle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Body copy</a:t>
            </a:r>
          </a:p>
          <a:p>
            <a:pPr lvl="0"/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Bullet point to be inserted here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Bullet point to be inserted here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Bullet point to be inserted here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 hasCustomPrompt="1"/>
          </p:nvPr>
        </p:nvSpPr>
        <p:spPr>
          <a:xfrm>
            <a:off x="1893888" y="1249057"/>
            <a:ext cx="7194453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1pPr>
          </a:lstStyle>
          <a:p>
            <a:pPr lvl="0"/>
            <a:r>
              <a:rPr lang="en-GB" dirty="0" smtClean="0"/>
              <a:t>Sub 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276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36" y="171609"/>
            <a:ext cx="8363938" cy="457472"/>
          </a:xfrm>
          <a:prstGeom prst="rect">
            <a:avLst/>
          </a:prstGeom>
        </p:spPr>
        <p:txBody>
          <a:bodyPr lIns="68607" tIns="34304" rIns="68607" bIns="34304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350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ss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990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93181" y="360406"/>
            <a:ext cx="7195160" cy="686435"/>
          </a:xfrm>
          <a:prstGeom prst="rect">
            <a:avLst/>
          </a:prstGeom>
        </p:spPr>
        <p:txBody>
          <a:bodyPr/>
          <a:lstStyle>
            <a:lvl1pPr algn="l">
              <a:defRPr sz="4000" b="1">
                <a:solidFill>
                  <a:schemeClr val="tx1">
                    <a:lumMod val="50000"/>
                    <a:lumOff val="50000"/>
                  </a:schemeClr>
                </a:solidFill>
                <a:latin typeface="Segoe Light" pitchFamily="34" charset="0"/>
              </a:defRPr>
            </a:lvl1pPr>
          </a:lstStyle>
          <a:p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Light"/>
                <a:cs typeface="Segoe Light"/>
              </a:rPr>
              <a:t>Headline to go here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Segoe Light"/>
              <a:cs typeface="Segoe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893181" y="1779550"/>
            <a:ext cx="5081673" cy="2770150"/>
          </a:xfrm>
          <a:prstGeom prst="rect">
            <a:avLst/>
          </a:prstGeom>
        </p:spPr>
        <p:txBody>
          <a:bodyPr/>
          <a:lstStyle>
            <a:lvl1pPr marL="0" indent="0">
              <a:buFont typeface="Arial" pitchFamily="34" charset="0"/>
              <a:buNone/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1pPr>
            <a:lvl2pPr marL="742950" indent="-285750">
              <a:buFont typeface="Arial"/>
              <a:buChar char="•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5pPr>
          </a:lstStyle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Body copy</a:t>
            </a:r>
          </a:p>
          <a:p>
            <a:pPr lvl="0"/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Bullet point to be inserted here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Bullet point to be inserted here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Bullet point to be inserted here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 hasCustomPrompt="1"/>
          </p:nvPr>
        </p:nvSpPr>
        <p:spPr>
          <a:xfrm>
            <a:off x="1893888" y="1249057"/>
            <a:ext cx="7194453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1pPr>
          </a:lstStyle>
          <a:p>
            <a:pPr lvl="0"/>
            <a:r>
              <a:rPr lang="en-GB" dirty="0" smtClean="0"/>
              <a:t>Sub 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983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893181" y="360406"/>
            <a:ext cx="7195160" cy="686435"/>
          </a:xfrm>
          <a:prstGeom prst="rect">
            <a:avLst/>
          </a:prstGeom>
        </p:spPr>
        <p:txBody>
          <a:bodyPr/>
          <a:lstStyle>
            <a:lvl1pPr algn="l">
              <a:defRPr sz="4000" b="1">
                <a:solidFill>
                  <a:schemeClr val="tx1">
                    <a:lumMod val="50000"/>
                    <a:lumOff val="50000"/>
                  </a:schemeClr>
                </a:solidFill>
                <a:latin typeface="Segoe Light" pitchFamily="34" charset="0"/>
              </a:defRPr>
            </a:lvl1pPr>
          </a:lstStyle>
          <a:p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Light"/>
                <a:cs typeface="Segoe Light"/>
              </a:rPr>
              <a:t>Headline to go here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Segoe Light"/>
              <a:cs typeface="Segoe Light"/>
            </a:endParaRPr>
          </a:p>
        </p:txBody>
      </p:sp>
    </p:spTree>
    <p:extLst>
      <p:ext uri="{BB962C8B-B14F-4D97-AF65-F5344CB8AC3E}">
        <p14:creationId xmlns:p14="http://schemas.microsoft.com/office/powerpoint/2010/main" val="352817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911303" y="1294238"/>
            <a:ext cx="3322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Sub head</a:t>
            </a:r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Segoe"/>
              <a:cs typeface="Segoe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891469" y="366199"/>
            <a:ext cx="44739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Light"/>
                <a:cs typeface="Segoe Light"/>
              </a:rPr>
              <a:t>Headline to go here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Segoe Light"/>
              <a:cs typeface="Segoe Light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911954" y="1792028"/>
            <a:ext cx="481637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Body copy</a:t>
            </a:r>
          </a:p>
          <a:p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Segoe"/>
              <a:cs typeface="Segoe"/>
            </a:endParaRPr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 Bullet point to be inserted here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 Bullet point to be inserted here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 Bullet point to be inserted here</a:t>
            </a:r>
          </a:p>
          <a:p>
            <a:pPr>
              <a:buFont typeface="Arial"/>
              <a:buChar char="•"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  <a:latin typeface="Segoe"/>
              <a:cs typeface="Sego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56" y="221509"/>
            <a:ext cx="7371944" cy="686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41381" y="4874166"/>
            <a:ext cx="2346960" cy="27409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Slide </a:t>
            </a:r>
            <a:fld id="{40E23B03-6AFE-40A9-BC2C-E89E0B2C50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815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56" y="221509"/>
            <a:ext cx="7371944" cy="68643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2450"/>
            <a:ext cx="8229600" cy="295319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1381" y="4874166"/>
            <a:ext cx="2346960" cy="27409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Slide </a:t>
            </a:r>
            <a:fld id="{40E23B03-6AFE-40A9-BC2C-E89E0B2C50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19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OTS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93181" y="360406"/>
            <a:ext cx="7195160" cy="686435"/>
          </a:xfrm>
          <a:prstGeom prst="rect">
            <a:avLst/>
          </a:prstGeom>
        </p:spPr>
        <p:txBody>
          <a:bodyPr/>
          <a:lstStyle>
            <a:lvl1pPr algn="l">
              <a:defRPr sz="4000" b="1">
                <a:solidFill>
                  <a:schemeClr val="tx1">
                    <a:lumMod val="50000"/>
                    <a:lumOff val="50000"/>
                  </a:schemeClr>
                </a:solidFill>
                <a:latin typeface="Segoe Light" pitchFamily="34" charset="0"/>
              </a:defRPr>
            </a:lvl1pPr>
          </a:lstStyle>
          <a:p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Light"/>
                <a:cs typeface="Segoe Light"/>
              </a:rPr>
              <a:t>Headline to go here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Segoe Light"/>
              <a:cs typeface="Segoe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893181" y="1779550"/>
            <a:ext cx="5081673" cy="2770150"/>
          </a:xfrm>
          <a:prstGeom prst="rect">
            <a:avLst/>
          </a:prstGeom>
        </p:spPr>
        <p:txBody>
          <a:bodyPr/>
          <a:lstStyle>
            <a:lvl1pPr marL="0" indent="0">
              <a:buFont typeface="Arial" pitchFamily="34" charset="0"/>
              <a:buNone/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1pPr>
            <a:lvl2pPr marL="742950" indent="-285750">
              <a:buFont typeface="Arial"/>
              <a:buChar char="•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2pPr>
            <a:lvl3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5pPr>
          </a:lstStyle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Body copy</a:t>
            </a:r>
          </a:p>
          <a:p>
            <a:pPr lvl="0"/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Bullet point to be inserted here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Bullet point to be inserted here</a:t>
            </a:r>
          </a:p>
          <a:p>
            <a:pPr lvl="1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Bullet point to be inserted here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 hasCustomPrompt="1"/>
          </p:nvPr>
        </p:nvSpPr>
        <p:spPr>
          <a:xfrm>
            <a:off x="1893888" y="1249057"/>
            <a:ext cx="7194453" cy="400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</a:defRPr>
            </a:lvl1pPr>
          </a:lstStyle>
          <a:p>
            <a:pPr lvl="0"/>
            <a:r>
              <a:rPr lang="en-GB" dirty="0" smtClean="0"/>
              <a:t>Sub 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068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 2_254x143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-166054" y="-91814"/>
            <a:ext cx="9476108" cy="53318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2" r:id="rId4"/>
    <p:sldLayoutId id="2147483653" r:id="rId5"/>
    <p:sldLayoutId id="2147483650" r:id="rId6"/>
    <p:sldLayoutId id="2147483654" r:id="rId7"/>
    <p:sldLayoutId id="2147483655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14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972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qlazurelabs.com/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appfabriclabs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bit.ly/ly1fKv" TargetMode="External"/><Relationship Id="rId3" Type="http://schemas.openxmlformats.org/officeDocument/2006/relationships/hyperlink" Target="http://blogs.msdn.com/b/windowsazure/archive/2011/05/16/just-announced-windows-azure-toolkit-for-windows-phone-7.aspx" TargetMode="External"/><Relationship Id="rId7" Type="http://schemas.openxmlformats.org/officeDocument/2006/relationships/hyperlink" Target="http://blogs.msdn.com/b/appfabric/archive/2011/05/13/introducing-the-windows-azure-appfabric-service-bus-may-2011-ctp.asp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blogs.msdn.com/b/appfabric/archive/2011/05/14/announcing-the-windows-azure-appfabric-ctp-may-and-june-releases.aspx" TargetMode="External"/><Relationship Id="rId5" Type="http://schemas.openxmlformats.org/officeDocument/2006/relationships/hyperlink" Target="http://blogs.msdn.com/b/zaneadam/archive/2011/05/16/continuing-our-windows-azure-platform-innovation.aspx" TargetMode="External"/><Relationship Id="rId4" Type="http://schemas.openxmlformats.org/officeDocument/2006/relationships/hyperlink" Target="http://blogs.msdn.com/b/sqlazure/archive/2011/05/16/10165048.aspx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dsaDa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://bit.ly/ukisvfirststop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hyperlink" Target="mailto:Mike.ormond@microsoft.com" TargetMode="External"/><Relationship Id="rId4" Type="http://schemas.openxmlformats.org/officeDocument/2006/relationships/hyperlink" Target="http://bit.ly/ericnels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player.microsoftpdc.com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 1_254x1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9048" y="-93499"/>
            <a:ext cx="9482096" cy="5335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SQL Azure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Frequent small updates to the released service</a:t>
            </a:r>
          </a:p>
          <a:p>
            <a:pPr lvl="1"/>
            <a:r>
              <a:rPr lang="en-GB" smtClean="0"/>
              <a:t>E.g. five between Feb. 2010 and Oct. 2010</a:t>
            </a:r>
          </a:p>
          <a:p>
            <a:pPr lvl="1"/>
            <a:r>
              <a:rPr lang="en-GB" smtClean="0"/>
              <a:t>Enhanced compatibility between SQL Azure and SQL Server</a:t>
            </a:r>
          </a:p>
          <a:p>
            <a:pPr lvl="1"/>
            <a:endParaRPr lang="en-GB" smtClean="0"/>
          </a:p>
          <a:p>
            <a:r>
              <a:rPr lang="en-GB" smtClean="0"/>
              <a:t>Latest is the May Update</a:t>
            </a:r>
          </a:p>
          <a:p>
            <a:endParaRPr lang="en-GB" smtClean="0"/>
          </a:p>
          <a:p>
            <a:r>
              <a:rPr lang="en-GB" smtClean="0"/>
              <a:t>Plus a Labs environment</a:t>
            </a:r>
          </a:p>
          <a:p>
            <a:endParaRPr lang="en-GB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mtClean="0"/>
              <a:t>Lots done, lots more to 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 Azure May 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3181" y="1779550"/>
            <a:ext cx="5770362" cy="2770150"/>
          </a:xfrm>
        </p:spPr>
        <p:txBody>
          <a:bodyPr/>
          <a:lstStyle/>
          <a:p>
            <a:r>
              <a:rPr lang="en-GB" b="1" dirty="0"/>
              <a:t>SQL Azure Management REST API</a:t>
            </a:r>
            <a:r>
              <a:rPr lang="en-GB" dirty="0"/>
              <a:t> </a:t>
            </a:r>
          </a:p>
          <a:p>
            <a:pPr marL="1028700" lvl="1">
              <a:buFont typeface="Arial" pitchFamily="34" charset="0"/>
              <a:buChar char="•"/>
            </a:pPr>
            <a:r>
              <a:rPr lang="en-GB" dirty="0" smtClean="0"/>
              <a:t>a </a:t>
            </a:r>
            <a:r>
              <a:rPr lang="en-GB" dirty="0"/>
              <a:t>web API for managing SQL Azure servers. </a:t>
            </a:r>
          </a:p>
          <a:p>
            <a:r>
              <a:rPr lang="en-GB" b="1" dirty="0"/>
              <a:t>Multiple servers per </a:t>
            </a:r>
            <a:r>
              <a:rPr lang="en-GB" b="1" dirty="0" smtClean="0"/>
              <a:t>subscription</a:t>
            </a:r>
            <a:endParaRPr lang="en-GB" dirty="0" smtClean="0"/>
          </a:p>
          <a:p>
            <a:pPr marL="1028700" lvl="1">
              <a:buFont typeface="Arial" pitchFamily="34" charset="0"/>
              <a:buChar char="•"/>
            </a:pPr>
            <a:r>
              <a:rPr lang="en-GB" dirty="0" smtClean="0"/>
              <a:t>multiple </a:t>
            </a:r>
            <a:r>
              <a:rPr lang="en-GB" dirty="0"/>
              <a:t>SQL Azure servers per subscription. </a:t>
            </a:r>
          </a:p>
          <a:p>
            <a:r>
              <a:rPr lang="en-GB" b="1" dirty="0"/>
              <a:t>JDBC Driver</a:t>
            </a:r>
            <a:r>
              <a:rPr lang="en-GB" dirty="0"/>
              <a:t> </a:t>
            </a:r>
            <a:endParaRPr lang="en-GB" dirty="0" smtClean="0"/>
          </a:p>
          <a:p>
            <a:pPr marL="1028700" lvl="1">
              <a:buFont typeface="Arial" pitchFamily="34" charset="0"/>
              <a:buChar char="•"/>
            </a:pPr>
            <a:r>
              <a:rPr lang="en-GB" dirty="0" smtClean="0"/>
              <a:t>updated </a:t>
            </a:r>
            <a:r>
              <a:rPr lang="en-GB" dirty="0"/>
              <a:t>database driver for Java </a:t>
            </a:r>
            <a:r>
              <a:rPr lang="en-GB" dirty="0" smtClean="0"/>
              <a:t>applications</a:t>
            </a:r>
          </a:p>
          <a:p>
            <a:r>
              <a:rPr lang="en-GB" b="1" dirty="0" smtClean="0"/>
              <a:t>DAC Framework 1.1</a:t>
            </a:r>
            <a:r>
              <a:rPr lang="en-GB" dirty="0" smtClean="0"/>
              <a:t> </a:t>
            </a:r>
          </a:p>
          <a:p>
            <a:pPr marL="1028700" lvl="1">
              <a:buFont typeface="Arial" pitchFamily="34" charset="0"/>
              <a:buChar char="•"/>
            </a:pPr>
            <a:r>
              <a:rPr lang="en-GB" dirty="0" smtClean="0"/>
              <a:t>easier </a:t>
            </a:r>
            <a:r>
              <a:rPr lang="en-GB" dirty="0"/>
              <a:t>to deploy databases and in-place upgrades on SQL Azure. 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Something for everyone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039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 Azure Labs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3181" y="1779550"/>
            <a:ext cx="5824790" cy="2770150"/>
          </a:xfrm>
        </p:spPr>
        <p:txBody>
          <a:bodyPr/>
          <a:lstStyle/>
          <a:p>
            <a:r>
              <a:rPr lang="en-GB" dirty="0" smtClean="0">
                <a:hlinkClick r:id="rId2"/>
              </a:rPr>
              <a:t>https://www.sqlazurelabs.com</a:t>
            </a:r>
            <a:r>
              <a:rPr lang="en-GB" dirty="0" smtClean="0"/>
              <a:t>  </a:t>
            </a:r>
          </a:p>
          <a:p>
            <a:pPr lvl="1"/>
            <a:r>
              <a:rPr lang="en-GB" dirty="0" smtClean="0"/>
              <a:t>SQL Azure </a:t>
            </a:r>
            <a:r>
              <a:rPr lang="en-GB" dirty="0" err="1" smtClean="0"/>
              <a:t>OData</a:t>
            </a:r>
            <a:r>
              <a:rPr lang="en-GB" dirty="0" smtClean="0"/>
              <a:t> Service</a:t>
            </a:r>
          </a:p>
          <a:p>
            <a:pPr lvl="2"/>
            <a:r>
              <a:rPr lang="en-GB" dirty="0" smtClean="0"/>
              <a:t>Access to SQL Azure databases using Microsoft's Open Data Protocol (</a:t>
            </a:r>
            <a:r>
              <a:rPr lang="en-GB" dirty="0" err="1" smtClean="0"/>
              <a:t>OData</a:t>
            </a:r>
            <a:r>
              <a:rPr lang="en-GB" dirty="0" smtClean="0"/>
              <a:t>) </a:t>
            </a:r>
          </a:p>
          <a:p>
            <a:pPr lvl="1"/>
            <a:r>
              <a:rPr lang="en-GB" dirty="0" smtClean="0"/>
              <a:t>SQL Azure Data Sync (code-named Huron)</a:t>
            </a:r>
          </a:p>
          <a:p>
            <a:pPr lvl="2"/>
            <a:r>
              <a:rPr lang="en-GB" dirty="0" smtClean="0"/>
              <a:t>Sync data between SQL Server and SQL Azure</a:t>
            </a:r>
          </a:p>
          <a:p>
            <a:pPr lvl="1"/>
            <a:r>
              <a:rPr lang="en-GB" dirty="0" smtClean="0"/>
              <a:t>SQL Azure Import/Export</a:t>
            </a:r>
          </a:p>
          <a:p>
            <a:pPr lvl="2"/>
            <a:r>
              <a:rPr lang="en-GB" dirty="0" smtClean="0"/>
              <a:t>Import and Export data (DAC 2.0 Feature CTP)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Previews of new features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423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893888" y="1249057"/>
            <a:ext cx="4275418" cy="400050"/>
          </a:xfrm>
        </p:spPr>
        <p:txBody>
          <a:bodyPr/>
          <a:lstStyle/>
          <a:p>
            <a:r>
              <a:rPr lang="en-GB" dirty="0" smtClean="0"/>
              <a:t>Management API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16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AppFabric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April Update gave Caching, Access Control Services V 2.0</a:t>
            </a:r>
          </a:p>
          <a:p>
            <a:endParaRPr lang="en-GB" dirty="0" smtClean="0"/>
          </a:p>
          <a:p>
            <a:r>
              <a:rPr lang="en-GB" dirty="0"/>
              <a:t>Offers a Labs environment to try new features</a:t>
            </a:r>
          </a:p>
          <a:p>
            <a:pPr marL="1028700" lvl="1">
              <a:buFont typeface="Arial" pitchFamily="34" charset="0"/>
              <a:buChar char="•"/>
            </a:pPr>
            <a:r>
              <a:rPr lang="en-GB" dirty="0" smtClean="0"/>
              <a:t>May CTP live</a:t>
            </a:r>
          </a:p>
          <a:p>
            <a:pPr marL="1028700" lvl="1">
              <a:buFont typeface="Arial" pitchFamily="34" charset="0"/>
              <a:buChar char="•"/>
            </a:pPr>
            <a:r>
              <a:rPr lang="en-GB" dirty="0" smtClean="0"/>
              <a:t>June CTP announced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Lots done, lots more to do (sound familiar)</a:t>
            </a:r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231" y="1951486"/>
            <a:ext cx="4848833" cy="2496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AppFabric</a:t>
            </a:r>
            <a:r>
              <a:rPr lang="en-GB" dirty="0" smtClean="0"/>
              <a:t> Labs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https://portal.appfabriclabs.com/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smtClean="0"/>
              <a:t>Queues</a:t>
            </a:r>
            <a:endParaRPr lang="en-GB" dirty="0"/>
          </a:p>
          <a:p>
            <a:pPr lvl="1"/>
            <a:r>
              <a:rPr lang="en-GB" dirty="0" smtClean="0"/>
              <a:t>New messaging infrastructure and durable store</a:t>
            </a:r>
          </a:p>
          <a:p>
            <a:pPr lvl="1"/>
            <a:r>
              <a:rPr lang="en-GB" dirty="0" smtClean="0"/>
              <a:t>Unlimited sequences</a:t>
            </a:r>
          </a:p>
          <a:p>
            <a:pPr lvl="1"/>
            <a:r>
              <a:rPr lang="en-GB" dirty="0" smtClean="0"/>
              <a:t>Auto “no duplicates”</a:t>
            </a:r>
          </a:p>
          <a:p>
            <a:pPr lvl="1"/>
            <a:r>
              <a:rPr lang="en-GB" dirty="0" smtClean="0"/>
              <a:t>Scheduled delivery</a:t>
            </a:r>
          </a:p>
          <a:p>
            <a:r>
              <a:rPr lang="en-GB" dirty="0" smtClean="0"/>
              <a:t>Topics</a:t>
            </a:r>
          </a:p>
          <a:p>
            <a:pPr lvl="1"/>
            <a:r>
              <a:rPr lang="en-GB" dirty="0" smtClean="0"/>
              <a:t>Publish and Subscribe using Queues</a:t>
            </a:r>
          </a:p>
          <a:p>
            <a:pPr lvl="1"/>
            <a:r>
              <a:rPr lang="en-GB" dirty="0" smtClean="0"/>
              <a:t>Subscription filters	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Previews of new features - May CTP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75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to look forward to…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413" y="1724131"/>
            <a:ext cx="2421803" cy="2770150"/>
          </a:xfrm>
        </p:spPr>
        <p:txBody>
          <a:bodyPr/>
          <a:lstStyle/>
          <a:p>
            <a:r>
              <a:rPr lang="en-GB" sz="1200" b="1" dirty="0"/>
              <a:t>Beta</a:t>
            </a:r>
            <a:endParaRPr lang="en-GB" sz="1200" dirty="0"/>
          </a:p>
          <a:p>
            <a:r>
              <a:rPr lang="en-GB" sz="1100" dirty="0"/>
              <a:t>Extra Small compute instance </a:t>
            </a:r>
          </a:p>
          <a:p>
            <a:r>
              <a:rPr lang="en-GB" sz="1100" dirty="0"/>
              <a:t>Windows Azure VM Role</a:t>
            </a:r>
          </a:p>
          <a:p>
            <a:r>
              <a:rPr lang="en-GB" sz="1200" dirty="0"/>
              <a:t> </a:t>
            </a:r>
          </a:p>
          <a:p>
            <a:r>
              <a:rPr lang="en-GB" sz="1200" b="1" dirty="0"/>
              <a:t>CTP</a:t>
            </a:r>
            <a:endParaRPr lang="en-GB" sz="1200" dirty="0"/>
          </a:p>
          <a:p>
            <a:r>
              <a:rPr lang="en-GB" sz="1100" dirty="0"/>
              <a:t>Windows Azure Connect</a:t>
            </a:r>
          </a:p>
          <a:p>
            <a:r>
              <a:rPr lang="en-GB" sz="1100" dirty="0"/>
              <a:t>Windows Azure Traffic Manager</a:t>
            </a:r>
          </a:p>
          <a:p>
            <a:r>
              <a:rPr lang="en-GB" sz="1100" dirty="0"/>
              <a:t>SQL Azure </a:t>
            </a:r>
            <a:r>
              <a:rPr lang="en-GB" sz="1100" dirty="0" err="1"/>
              <a:t>OData</a:t>
            </a:r>
            <a:r>
              <a:rPr lang="en-GB" sz="1100" dirty="0"/>
              <a:t> Service (labs)</a:t>
            </a:r>
          </a:p>
          <a:p>
            <a:r>
              <a:rPr lang="en-GB" sz="1100" dirty="0"/>
              <a:t>SQL Azure Reporting (Limited CTP)</a:t>
            </a:r>
          </a:p>
          <a:p>
            <a:r>
              <a:rPr lang="en-GB" sz="1100" dirty="0"/>
              <a:t>SQL Azure Data Sync (labs) </a:t>
            </a:r>
            <a:r>
              <a:rPr lang="en-GB" sz="1200" dirty="0"/>
              <a:t> </a:t>
            </a:r>
            <a:endParaRPr lang="en-GB" sz="1200" dirty="0" smtClean="0"/>
          </a:p>
          <a:p>
            <a:pPr lvl="0"/>
            <a:r>
              <a:rPr lang="en-GB" sz="1100" dirty="0" err="1">
                <a:solidFill>
                  <a:prstClr val="black">
                    <a:lumMod val="50000"/>
                    <a:lumOff val="50000"/>
                  </a:prstClr>
                </a:solidFill>
              </a:rPr>
              <a:t>AppFabric</a:t>
            </a:r>
            <a:r>
              <a:rPr lang="en-GB" sz="1100" dirty="0">
                <a:solidFill>
                  <a:prstClr val="black">
                    <a:lumMod val="50000"/>
                    <a:lumOff val="50000"/>
                  </a:prstClr>
                </a:solidFill>
              </a:rPr>
              <a:t> Service Bus enhancements (labs</a:t>
            </a:r>
            <a:r>
              <a:rPr lang="en-GB" sz="1100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)</a:t>
            </a:r>
            <a:endParaRPr lang="en-GB" sz="11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endParaRPr lang="en-GB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Jam today, Jam tomorrow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02177" y="1724131"/>
            <a:ext cx="2421803" cy="277015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Segoe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339216" y="1724130"/>
            <a:ext cx="3367870" cy="2788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GB" sz="12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Announced</a:t>
            </a:r>
            <a:endParaRPr lang="en-GB" sz="1200" dirty="0">
              <a:solidFill>
                <a:prstClr val="black">
                  <a:lumMod val="50000"/>
                  <a:lumOff val="50000"/>
                </a:prstClr>
              </a:solidFill>
              <a:latin typeface="Segoe" pitchFamily="34" charset="0"/>
            </a:endParaRPr>
          </a:p>
          <a:p>
            <a:pPr lvl="0">
              <a:spcBef>
                <a:spcPct val="20000"/>
              </a:spcBef>
            </a:pPr>
            <a:r>
              <a:rPr lang="en-GB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SQL Azure Backup and Restore </a:t>
            </a:r>
          </a:p>
          <a:p>
            <a:pPr lvl="0">
              <a:spcBef>
                <a:spcPct val="20000"/>
              </a:spcBef>
            </a:pPr>
            <a:r>
              <a:rPr lang="en-GB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SQL Azure </a:t>
            </a:r>
            <a:r>
              <a:rPr lang="en-GB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Federations</a:t>
            </a:r>
          </a:p>
          <a:p>
            <a:pPr lvl="0">
              <a:spcBef>
                <a:spcPct val="20000"/>
              </a:spcBef>
            </a:pPr>
            <a:r>
              <a:rPr lang="en-GB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SQL Azure codename “Austin”</a:t>
            </a:r>
            <a:endParaRPr lang="en-GB" sz="1100" dirty="0">
              <a:solidFill>
                <a:prstClr val="black">
                  <a:lumMod val="50000"/>
                  <a:lumOff val="50000"/>
                </a:prstClr>
              </a:solidFill>
              <a:latin typeface="Segoe" pitchFamily="34" charset="0"/>
            </a:endParaRPr>
          </a:p>
          <a:p>
            <a:pPr lvl="0">
              <a:spcBef>
                <a:spcPct val="20000"/>
              </a:spcBef>
            </a:pPr>
            <a:r>
              <a:rPr lang="en-GB" sz="11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AppFabric</a:t>
            </a:r>
            <a:r>
              <a:rPr lang="en-GB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 </a:t>
            </a:r>
            <a:r>
              <a:rPr lang="en-GB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Developer Tools</a:t>
            </a:r>
          </a:p>
          <a:p>
            <a:pPr lvl="0">
              <a:spcBef>
                <a:spcPct val="20000"/>
              </a:spcBef>
            </a:pPr>
            <a:r>
              <a:rPr lang="en-GB" sz="1100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AppFabric</a:t>
            </a:r>
            <a:r>
              <a:rPr lang="en-GB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 Application Manager</a:t>
            </a:r>
          </a:p>
          <a:p>
            <a:pPr lvl="0">
              <a:spcBef>
                <a:spcPct val="20000"/>
              </a:spcBef>
            </a:pPr>
            <a:r>
              <a:rPr lang="en-GB" sz="1100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AppFabric</a:t>
            </a:r>
            <a:r>
              <a:rPr lang="en-GB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 Composition Model</a:t>
            </a:r>
          </a:p>
          <a:p>
            <a:pPr lvl="0">
              <a:spcBef>
                <a:spcPct val="20000"/>
              </a:spcBef>
            </a:pPr>
            <a:r>
              <a:rPr lang="en-GB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Windows </a:t>
            </a:r>
            <a:r>
              <a:rPr lang="en-GB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Azure Platform Appliance </a:t>
            </a:r>
            <a:endParaRPr lang="en-GB" sz="1100" dirty="0" smtClean="0">
              <a:solidFill>
                <a:prstClr val="black">
                  <a:lumMod val="50000"/>
                  <a:lumOff val="50000"/>
                </a:prstClr>
              </a:solidFill>
              <a:latin typeface="Segoe" pitchFamily="34" charset="0"/>
            </a:endParaRPr>
          </a:p>
          <a:p>
            <a:pPr lvl="0">
              <a:spcBef>
                <a:spcPct val="20000"/>
              </a:spcBef>
            </a:pPr>
            <a:r>
              <a:rPr lang="en-GB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VM Role Support </a:t>
            </a:r>
            <a:r>
              <a:rPr lang="en-GB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for Windows Server 2003 </a:t>
            </a:r>
            <a:endParaRPr lang="en-GB" sz="1100" dirty="0" smtClean="0">
              <a:solidFill>
                <a:prstClr val="black">
                  <a:lumMod val="50000"/>
                  <a:lumOff val="50000"/>
                </a:prstClr>
              </a:solidFill>
              <a:latin typeface="Segoe" pitchFamily="34" charset="0"/>
            </a:endParaRPr>
          </a:p>
          <a:p>
            <a:pPr lvl="0">
              <a:spcBef>
                <a:spcPct val="20000"/>
              </a:spcBef>
            </a:pPr>
            <a:r>
              <a:rPr lang="en-GB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VM Role Support for  </a:t>
            </a:r>
            <a:r>
              <a:rPr lang="en-GB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Windows Server 2008 SP2 </a:t>
            </a:r>
            <a:endParaRPr lang="en-GB" sz="1100" dirty="0" smtClean="0">
              <a:solidFill>
                <a:prstClr val="black">
                  <a:lumMod val="50000"/>
                  <a:lumOff val="50000"/>
                </a:prstClr>
              </a:solidFill>
              <a:latin typeface="Segoe" pitchFamily="34" charset="0"/>
            </a:endParaRPr>
          </a:p>
          <a:p>
            <a:pPr lvl="0">
              <a:spcBef>
                <a:spcPct val="20000"/>
              </a:spcBef>
            </a:pPr>
            <a:r>
              <a:rPr lang="en-GB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Constructing </a:t>
            </a:r>
            <a:r>
              <a:rPr lang="en-GB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VM role images in the cloud </a:t>
            </a:r>
            <a:endParaRPr lang="en-GB" sz="1100" dirty="0" smtClean="0">
              <a:solidFill>
                <a:prstClr val="black">
                  <a:lumMod val="50000"/>
                  <a:lumOff val="50000"/>
                </a:prstClr>
              </a:solidFill>
              <a:latin typeface="Segoe" pitchFamily="34" charset="0"/>
            </a:endParaRPr>
          </a:p>
          <a:p>
            <a:pPr lvl="0">
              <a:spcBef>
                <a:spcPct val="20000"/>
              </a:spcBef>
            </a:pPr>
            <a:r>
              <a:rPr lang="en-GB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Improved support for Java</a:t>
            </a:r>
            <a:r>
              <a:rPr lang="en-GB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 </a:t>
            </a:r>
            <a:endParaRPr lang="en-GB" sz="1600" b="1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23980" y="1729529"/>
            <a:ext cx="2867891" cy="77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GB" sz="1200" b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Missing?</a:t>
            </a:r>
          </a:p>
          <a:p>
            <a:pPr lvl="0">
              <a:spcBef>
                <a:spcPct val="20000"/>
              </a:spcBef>
            </a:pPr>
            <a:r>
              <a:rPr lang="en-GB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Segoe" pitchFamily="34" charset="0"/>
              </a:rPr>
              <a:t>Tell us what you want…</a:t>
            </a:r>
            <a:endParaRPr lang="en-GB" sz="1200" dirty="0">
              <a:solidFill>
                <a:prstClr val="black">
                  <a:lumMod val="50000"/>
                  <a:lumOff val="50000"/>
                </a:prstClr>
              </a:solidFill>
              <a:latin typeface="Segoe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726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week at </a:t>
            </a:r>
            <a:r>
              <a:rPr lang="en-GB" dirty="0" err="1" smtClean="0"/>
              <a:t>TechEd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3181" y="1062905"/>
            <a:ext cx="5977190" cy="2770150"/>
          </a:xfrm>
        </p:spPr>
        <p:txBody>
          <a:bodyPr/>
          <a:lstStyle/>
          <a:p>
            <a:r>
              <a:rPr lang="en-GB" sz="1300" b="1" dirty="0"/>
              <a:t>Windows Azure</a:t>
            </a:r>
            <a:endParaRPr lang="en-GB" sz="1300" dirty="0"/>
          </a:p>
          <a:p>
            <a:pPr marL="914400" lvl="1" indent="-171450">
              <a:buFont typeface="Arial" pitchFamily="34" charset="0"/>
              <a:buChar char="•"/>
            </a:pPr>
            <a:r>
              <a:rPr lang="en-GB" sz="1300" dirty="0" smtClean="0">
                <a:hlinkClick r:id="rId3" tooltip="JUST ANNOUNCED- Windows Azure Toolkit for Windows Phone 7 v1.2"/>
              </a:rPr>
              <a:t>Windows Azure Toolkit for Windows Phone 7 v1.2 Released</a:t>
            </a:r>
            <a:r>
              <a:rPr lang="en-GB" sz="1300" dirty="0" smtClean="0"/>
              <a:t> </a:t>
            </a:r>
          </a:p>
          <a:p>
            <a:pPr marL="1314450" lvl="2" indent="-171450">
              <a:buFont typeface="Arial" pitchFamily="34" charset="0"/>
              <a:buChar char="•"/>
            </a:pPr>
            <a:r>
              <a:rPr lang="en-GB" sz="1300" dirty="0" smtClean="0"/>
              <a:t>ACS </a:t>
            </a:r>
            <a:r>
              <a:rPr lang="en-GB" sz="1300" dirty="0"/>
              <a:t>2.0 </a:t>
            </a:r>
            <a:r>
              <a:rPr lang="en-GB" sz="1300" dirty="0" smtClean="0"/>
              <a:t>support, Windows </a:t>
            </a:r>
            <a:r>
              <a:rPr lang="en-GB" sz="1300" dirty="0"/>
              <a:t>Azure storage queues </a:t>
            </a:r>
          </a:p>
          <a:p>
            <a:r>
              <a:rPr lang="en-GB" sz="1300" b="1" dirty="0"/>
              <a:t>SQL Azure</a:t>
            </a:r>
            <a:endParaRPr lang="en-GB" sz="1300" dirty="0"/>
          </a:p>
          <a:p>
            <a:pPr marL="914400" lvl="1" indent="-171450">
              <a:buFont typeface="Arial" pitchFamily="34" charset="0"/>
              <a:buChar char="•"/>
            </a:pPr>
            <a:r>
              <a:rPr lang="en-GB" sz="1300" dirty="0">
                <a:hlinkClick r:id="rId4" tooltip="SQL Azure May 2011 Update"/>
              </a:rPr>
              <a:t>SQL Azure May 2011 Update</a:t>
            </a:r>
            <a:r>
              <a:rPr lang="en-GB" sz="1300" dirty="0"/>
              <a:t> </a:t>
            </a:r>
            <a:endParaRPr lang="en-GB" sz="1300" dirty="0" smtClean="0"/>
          </a:p>
          <a:p>
            <a:pPr marL="1314450" lvl="2" indent="-171450">
              <a:buFont typeface="Arial" pitchFamily="34" charset="0"/>
              <a:buChar char="•"/>
            </a:pPr>
            <a:r>
              <a:rPr lang="en-GB" sz="1300" dirty="0" smtClean="0"/>
              <a:t>new </a:t>
            </a:r>
            <a:r>
              <a:rPr lang="en-GB" sz="1300" dirty="0"/>
              <a:t>REST API, multiple servers, updated JDBC driver, DAC Framework 1.1 </a:t>
            </a:r>
          </a:p>
          <a:p>
            <a:pPr marL="914400" lvl="1" indent="-171450">
              <a:buFont typeface="Arial" pitchFamily="34" charset="0"/>
              <a:buChar char="•"/>
            </a:pPr>
            <a:r>
              <a:rPr lang="en-GB" sz="1300" dirty="0" smtClean="0">
                <a:hlinkClick r:id="rId5"/>
              </a:rPr>
              <a:t>Codename </a:t>
            </a:r>
            <a:r>
              <a:rPr lang="en-GB" sz="1300" dirty="0">
                <a:hlinkClick r:id="rId5"/>
              </a:rPr>
              <a:t>“</a:t>
            </a:r>
            <a:r>
              <a:rPr lang="en-GB" sz="1300" dirty="0" smtClean="0">
                <a:hlinkClick r:id="rId5"/>
              </a:rPr>
              <a:t>Austin” Announced</a:t>
            </a:r>
            <a:endParaRPr lang="en-GB" sz="1300" dirty="0" smtClean="0"/>
          </a:p>
          <a:p>
            <a:pPr marL="1314450" lvl="2" indent="-171450">
              <a:buFont typeface="Arial" pitchFamily="34" charset="0"/>
              <a:buChar char="•"/>
            </a:pPr>
            <a:r>
              <a:rPr lang="en-GB" sz="1300" dirty="0" smtClean="0"/>
              <a:t>Microsoft </a:t>
            </a:r>
            <a:r>
              <a:rPr lang="en-GB" sz="1300" dirty="0" err="1"/>
              <a:t>StreamInsight</a:t>
            </a:r>
            <a:r>
              <a:rPr lang="en-GB" sz="1300" dirty="0"/>
              <a:t> as a service on </a:t>
            </a:r>
            <a:r>
              <a:rPr lang="en-GB" sz="1300" dirty="0" smtClean="0"/>
              <a:t>Azure</a:t>
            </a:r>
          </a:p>
          <a:p>
            <a:r>
              <a:rPr lang="en-GB" sz="1300" b="1" dirty="0" err="1" smtClean="0"/>
              <a:t>AppFabric</a:t>
            </a:r>
            <a:endParaRPr lang="en-GB" sz="1300" dirty="0" smtClean="0"/>
          </a:p>
          <a:p>
            <a:pPr marL="914400" lvl="1" indent="-171450">
              <a:buFont typeface="Arial" pitchFamily="34" charset="0"/>
              <a:buChar char="•"/>
            </a:pPr>
            <a:r>
              <a:rPr lang="en-GB" sz="1300" dirty="0" err="1" smtClean="0">
                <a:hlinkClick r:id="rId6" tooltip="Announcing the Windows Azure AppFabric CTP May and June Releases"/>
              </a:rPr>
              <a:t>AppFabric</a:t>
            </a:r>
            <a:r>
              <a:rPr lang="en-GB" sz="1300" dirty="0" smtClean="0">
                <a:hlinkClick r:id="rId6" tooltip="Announcing the Windows Azure AppFabric CTP May and June Releases"/>
              </a:rPr>
              <a:t> June CTP Announced</a:t>
            </a:r>
            <a:r>
              <a:rPr lang="en-GB" sz="1300" dirty="0" smtClean="0"/>
              <a:t> </a:t>
            </a:r>
            <a:endParaRPr lang="en-GB" sz="1300" dirty="0"/>
          </a:p>
          <a:p>
            <a:pPr lvl="2"/>
            <a:r>
              <a:rPr lang="en-GB" sz="1300" dirty="0" smtClean="0"/>
              <a:t>June CTP </a:t>
            </a:r>
            <a:r>
              <a:rPr lang="en-GB" sz="1300" dirty="0" err="1" smtClean="0"/>
              <a:t>AppFabric</a:t>
            </a:r>
            <a:r>
              <a:rPr lang="en-GB" sz="1300" dirty="0" smtClean="0"/>
              <a:t> </a:t>
            </a:r>
            <a:r>
              <a:rPr lang="en-GB" sz="1300" dirty="0"/>
              <a:t>Developer </a:t>
            </a:r>
            <a:r>
              <a:rPr lang="en-GB" sz="1300" dirty="0" smtClean="0"/>
              <a:t>Tools, Application Manager</a:t>
            </a:r>
          </a:p>
          <a:p>
            <a:pPr lvl="2"/>
            <a:r>
              <a:rPr lang="en-GB" sz="1300" dirty="0" smtClean="0"/>
              <a:t>Composition </a:t>
            </a:r>
            <a:r>
              <a:rPr lang="en-GB" sz="1300" dirty="0"/>
              <a:t>Model </a:t>
            </a:r>
          </a:p>
          <a:p>
            <a:pPr marL="914400" lvl="1" indent="-171450">
              <a:buFont typeface="Arial" pitchFamily="34" charset="0"/>
              <a:buChar char="•"/>
            </a:pPr>
            <a:r>
              <a:rPr lang="en-GB" sz="1300" dirty="0" err="1" smtClean="0">
                <a:hlinkClick r:id="rId7" tooltip="Introducing the Windows Azure AppFabric Service Bus May 2011 CTP"/>
              </a:rPr>
              <a:t>AppFabric</a:t>
            </a:r>
            <a:r>
              <a:rPr lang="en-GB" sz="1300" dirty="0" smtClean="0">
                <a:hlinkClick r:id="rId7" tooltip="Introducing the Windows Azure AppFabric Service Bus May 2011 CTP"/>
              </a:rPr>
              <a:t> Service Bus May CTP Released</a:t>
            </a:r>
            <a:r>
              <a:rPr lang="en-GB" sz="1300" dirty="0" smtClean="0"/>
              <a:t> </a:t>
            </a:r>
            <a:endParaRPr lang="en-GB" sz="1300" dirty="0"/>
          </a:p>
          <a:p>
            <a:pPr lvl="2"/>
            <a:r>
              <a:rPr lang="en-GB" sz="1300" dirty="0"/>
              <a:t>Improved Queues, new pub/sub </a:t>
            </a:r>
            <a:r>
              <a:rPr lang="en-GB" sz="1300" dirty="0" err="1"/>
              <a:t>etc</a:t>
            </a:r>
            <a:r>
              <a:rPr lang="en-GB" sz="1300" dirty="0"/>
              <a:t> </a:t>
            </a:r>
          </a:p>
          <a:p>
            <a:endParaRPr lang="en-GB" sz="1300" dirty="0"/>
          </a:p>
        </p:txBody>
      </p:sp>
      <p:sp>
        <p:nvSpPr>
          <p:cNvPr id="2" name="TextBox 1"/>
          <p:cNvSpPr txBox="1"/>
          <p:nvPr/>
        </p:nvSpPr>
        <p:spPr>
          <a:xfrm>
            <a:off x="2952750" y="4693504"/>
            <a:ext cx="3752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nsolas" pitchFamily="49" charset="0"/>
                <a:cs typeface="Consolas" pitchFamily="49" charset="0"/>
                <a:hlinkClick r:id="rId8"/>
              </a:rPr>
              <a:t>http://</a:t>
            </a:r>
            <a:r>
              <a:rPr lang="en-GB" sz="2400" dirty="0" smtClean="0">
                <a:latin typeface="Consolas" pitchFamily="49" charset="0"/>
                <a:cs typeface="Consolas" pitchFamily="49" charset="0"/>
                <a:hlinkClick r:id="rId8"/>
              </a:rPr>
              <a:t>bit.ly/ly1fKv</a:t>
            </a:r>
            <a:r>
              <a:rPr lang="en-GB" sz="2400" dirty="0" smtClean="0">
                <a:latin typeface="Consolas" pitchFamily="49" charset="0"/>
                <a:cs typeface="Consolas" pitchFamily="49" charset="0"/>
              </a:rPr>
              <a:t> </a:t>
            </a:r>
            <a:endParaRPr lang="en-GB" sz="24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7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893181" y="1779550"/>
            <a:ext cx="5858437" cy="2770150"/>
          </a:xfrm>
        </p:spPr>
        <p:txBody>
          <a:bodyPr/>
          <a:lstStyle/>
          <a:p>
            <a:r>
              <a:rPr lang="en-GB" dirty="0"/>
              <a:t>The Windows Azure Platform is </a:t>
            </a:r>
            <a:r>
              <a:rPr lang="en-GB" b="1" dirty="0"/>
              <a:t>very complete </a:t>
            </a:r>
            <a:r>
              <a:rPr lang="en-GB" dirty="0"/>
              <a:t>today</a:t>
            </a:r>
          </a:p>
          <a:p>
            <a:pPr marL="1028700" lvl="1">
              <a:buFont typeface="Arial" pitchFamily="34" charset="0"/>
              <a:buChar char="•"/>
            </a:pPr>
            <a:r>
              <a:rPr lang="en-GB" dirty="0" smtClean="0"/>
              <a:t>Plan and code using </a:t>
            </a:r>
            <a:r>
              <a:rPr lang="en-GB" b="1" dirty="0" smtClean="0"/>
              <a:t>todays features and capabilities</a:t>
            </a:r>
            <a:endParaRPr lang="en-GB" dirty="0"/>
          </a:p>
          <a:p>
            <a:pPr marL="1028700" lvl="1">
              <a:buFont typeface="Arial" pitchFamily="34" charset="0"/>
              <a:buChar char="•"/>
            </a:pPr>
            <a:r>
              <a:rPr lang="en-GB" dirty="0" smtClean="0"/>
              <a:t>Explore the future features and capabilities</a:t>
            </a:r>
          </a:p>
          <a:p>
            <a:pPr marL="1028700" lvl="1">
              <a:buFont typeface="Arial" pitchFamily="34" charset="0"/>
              <a:buChar char="•"/>
            </a:pPr>
            <a:r>
              <a:rPr lang="en-GB" dirty="0" smtClean="0"/>
              <a:t>Tell us what is missing </a:t>
            </a:r>
          </a:p>
          <a:p>
            <a:endParaRPr lang="en-GB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Enjoy today, look forward to tomorrow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84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 3_254x1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0547" y="-139356"/>
            <a:ext cx="9645094" cy="5426974"/>
          </a:xfrm>
          <a:prstGeom prst="rect">
            <a:avLst/>
          </a:prstGeom>
        </p:spPr>
      </p:pic>
      <p:pic>
        <p:nvPicPr>
          <p:cNvPr id="3" name="Picture 2" descr="Microsoft logo and tagline"/>
          <p:cNvPicPr>
            <a:picLocks noChangeAspect="1" noChangeArrowheads="1"/>
          </p:cNvPicPr>
          <p:nvPr/>
        </p:nvPicPr>
        <p:blipFill>
          <a:blip r:embed="rId3"/>
          <a:srcRect r="25835" b="36765"/>
          <a:stretch>
            <a:fillRect/>
          </a:stretch>
        </p:blipFill>
        <p:spPr bwMode="black">
          <a:xfrm>
            <a:off x="388534" y="3947137"/>
            <a:ext cx="1528112" cy="28101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blackWhite">
          <a:xfrm>
            <a:off x="286110" y="4339126"/>
            <a:ext cx="7057584" cy="63092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  <a:spAutoFit/>
          </a:bodyPr>
          <a:lstStyle/>
          <a:p>
            <a:pPr defTabSz="914099" eaLnBrk="0" hangingPunct="0"/>
            <a:r>
              <a:rPr lang="en-US" sz="700" dirty="0">
                <a:solidFill>
                  <a:schemeClr val="bg1"/>
                </a:solidFill>
                <a:latin typeface="Segoe"/>
                <a:cs typeface="Segoe"/>
              </a:rPr>
              <a:t>© </a:t>
            </a:r>
            <a:r>
              <a:rPr lang="en-US" sz="700" dirty="0" smtClean="0">
                <a:solidFill>
                  <a:schemeClr val="bg1"/>
                </a:solidFill>
                <a:latin typeface="Segoe"/>
                <a:cs typeface="Segoe"/>
              </a:rPr>
              <a:t>2008 Microsoft </a:t>
            </a:r>
            <a:r>
              <a:rPr lang="en-US" sz="700" dirty="0">
                <a:solidFill>
                  <a:schemeClr val="bg1"/>
                </a:solidFill>
                <a:latin typeface="Segoe"/>
                <a:cs typeface="Segoe"/>
              </a:rPr>
              <a:t>Corporation. All rights reserved. Microsoft, Windows, Windows Vista and other product names are or may be registered trademarks and/or trademarks in the U.S. and/or other countries</a:t>
            </a:r>
            <a:r>
              <a:rPr lang="en-US" sz="700" dirty="0" smtClean="0">
                <a:solidFill>
                  <a:schemeClr val="bg1"/>
                </a:solidFill>
                <a:latin typeface="Segoe"/>
                <a:cs typeface="Segoe"/>
              </a:rPr>
              <a:t>. The </a:t>
            </a:r>
            <a:r>
              <a:rPr lang="en-US" sz="700" dirty="0">
                <a:solidFill>
                  <a:schemeClr val="bg1"/>
                </a:solidFill>
                <a:latin typeface="Segoe"/>
                <a:cs typeface="Segoe"/>
              </a:rPr>
              <a:t>information herein is for informational purposes only and represents the current view of Microsoft Corporation as of the date of </a:t>
            </a:r>
            <a:r>
              <a:rPr lang="en-US" sz="700" dirty="0" smtClean="0">
                <a:solidFill>
                  <a:schemeClr val="bg1"/>
                </a:solidFill>
                <a:latin typeface="Segoe"/>
                <a:cs typeface="Segoe"/>
              </a:rPr>
              <a:t>this </a:t>
            </a:r>
            <a:r>
              <a:rPr lang="en-US" sz="700" dirty="0">
                <a:solidFill>
                  <a:schemeClr val="bg1"/>
                </a:solidFill>
                <a:latin typeface="Segoe"/>
                <a:cs typeface="Segoe"/>
              </a:rPr>
              <a:t>presentation.  Because Microsoft must respond to changing market conditions, it should not be interpreted to be a commitment on the part of Microsoft, and Microsoft cannot guarantee the accuracy of any information provided after the date of this presentation.  </a:t>
            </a:r>
            <a:r>
              <a:rPr lang="en-US" sz="700" dirty="0" smtClean="0">
                <a:solidFill>
                  <a:schemeClr val="bg1"/>
                </a:solidFill>
                <a:latin typeface="Segoe"/>
                <a:cs typeface="Segoe"/>
              </a:rPr>
              <a:t>MICROSOFT </a:t>
            </a:r>
            <a:r>
              <a:rPr lang="en-US" sz="700" dirty="0">
                <a:solidFill>
                  <a:schemeClr val="bg1"/>
                </a:solidFill>
                <a:latin typeface="Segoe"/>
                <a:cs typeface="Segoe"/>
              </a:rPr>
              <a:t>MAKES NO WARRANTIES, EXPRESS, IMPLIED OR STATUTORY, AS TO THE INFORMATION IN THIS PRESENTATION.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1683" y="1663693"/>
            <a:ext cx="6259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Eric Nelson</a:t>
            </a:r>
          </a:p>
          <a:p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"/>
                <a:cs typeface="Segoe"/>
              </a:rPr>
              <a:t>Application Architect, Microsoft ISV Team</a:t>
            </a:r>
          </a:p>
          <a:p>
            <a:r>
              <a:rPr lang="en-US" sz="2400" dirty="0">
                <a:latin typeface="Consolas" pitchFamily="49" charset="0"/>
                <a:cs typeface="Consolas" pitchFamily="49" charset="0"/>
                <a:hlinkClick r:id="rId2"/>
              </a:rPr>
              <a:t>http://bit.ly/ukisvfirststop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Segoe"/>
              <a:cs typeface="Segoe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9827" y="3072083"/>
            <a:ext cx="931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3" action="ppaction://hlinkfile"/>
              </a:rPr>
              <a:t>@</a:t>
            </a:r>
            <a:r>
              <a:rPr lang="en-US" sz="1600" dirty="0" err="1" smtClean="0">
                <a:hlinkClick r:id="rId3" action="ppaction://hlinkfile"/>
              </a:rPr>
              <a:t>ericnel</a:t>
            </a:r>
            <a:endParaRPr lang="en-US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208951" y="3527947"/>
            <a:ext cx="26348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hlinkClick r:id="rId4"/>
              </a:rPr>
              <a:t>http://bit.ly/ericnelson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3210760" y="3999409"/>
            <a:ext cx="26268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hlinkClick r:id="rId5"/>
              </a:rPr>
              <a:t>eric.nelson@microsoft.com</a:t>
            </a:r>
            <a:r>
              <a:rPr lang="en-US" sz="1600" dirty="0" smtClean="0"/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07051" y="584342"/>
            <a:ext cx="6212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Light"/>
                <a:cs typeface="Segoe Light"/>
              </a:rPr>
              <a:t>Windows Azure Platform Roadmap</a:t>
            </a:r>
            <a:endParaRPr lang="en-US" sz="3200" b="1" dirty="0">
              <a:solidFill>
                <a:schemeClr val="tx1">
                  <a:lumMod val="50000"/>
                  <a:lumOff val="50000"/>
                </a:schemeClr>
              </a:solidFill>
              <a:latin typeface="Segoe Light"/>
              <a:cs typeface="Segoe Light"/>
            </a:endParaRPr>
          </a:p>
        </p:txBody>
      </p:sp>
      <p:pic>
        <p:nvPicPr>
          <p:cNvPr id="12" name="Picture 11" descr="RSS_ico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0009" y="3535408"/>
            <a:ext cx="388658" cy="384650"/>
          </a:xfrm>
          <a:prstGeom prst="rect">
            <a:avLst/>
          </a:prstGeom>
        </p:spPr>
      </p:pic>
      <p:pic>
        <p:nvPicPr>
          <p:cNvPr id="13" name="Picture 12" descr="Twitter_icon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5277" y="3064432"/>
            <a:ext cx="408690" cy="384650"/>
          </a:xfrm>
          <a:prstGeom prst="rect">
            <a:avLst/>
          </a:prstGeom>
        </p:spPr>
      </p:pic>
      <p:pic>
        <p:nvPicPr>
          <p:cNvPr id="14" name="Picture 13" descr="Mail_icon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4573" y="3999409"/>
            <a:ext cx="412698" cy="404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1990" y="17188"/>
            <a:ext cx="7195160" cy="686435"/>
          </a:xfrm>
        </p:spPr>
        <p:txBody>
          <a:bodyPr/>
          <a:lstStyle/>
          <a:p>
            <a:r>
              <a:rPr lang="en-US" dirty="0" smtClean="0"/>
              <a:t>Looking Back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611990" y="583092"/>
            <a:ext cx="7194453" cy="400050"/>
          </a:xfrm>
        </p:spPr>
        <p:txBody>
          <a:bodyPr/>
          <a:lstStyle/>
          <a:p>
            <a:r>
              <a:rPr lang="en-GB" dirty="0" smtClean="0"/>
              <a:t>Exciting 3 years</a:t>
            </a:r>
            <a:endParaRPr lang="en-GB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-71196" y="2432661"/>
            <a:ext cx="9846851" cy="0"/>
          </a:xfrm>
          <a:prstGeom prst="line">
            <a:avLst/>
          </a:prstGeom>
          <a:ln>
            <a:gradFill>
              <a:gsLst>
                <a:gs pos="0">
                  <a:schemeClr val="accent5">
                    <a:alpha val="0"/>
                  </a:schemeClr>
                </a:gs>
                <a:gs pos="50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</a:ln>
          <a:effectLst>
            <a:outerShdw blurRad="63500" algn="ctr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4132" y="1925307"/>
            <a:ext cx="1727511" cy="346569"/>
          </a:xfrm>
          <a:prstGeom prst="rect">
            <a:avLst/>
          </a:prstGeom>
          <a:noFill/>
        </p:spPr>
        <p:txBody>
          <a:bodyPr wrap="square" lIns="68607" tIns="34304" rIns="68607" bIns="34304" rtlCol="0">
            <a:spAutoFit/>
          </a:bodyPr>
          <a:lstStyle/>
          <a:p>
            <a:pPr algn="r"/>
            <a:r>
              <a:rPr lang="en-US" spc="-113" dirty="0">
                <a:latin typeface="Segoe Semibold" pitchFamily="34" charset="0"/>
              </a:rPr>
              <a:t>October  2008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44111" y="1941548"/>
            <a:ext cx="1314792" cy="346569"/>
          </a:xfrm>
          <a:prstGeom prst="rect">
            <a:avLst/>
          </a:prstGeom>
          <a:noFill/>
        </p:spPr>
        <p:txBody>
          <a:bodyPr wrap="square" lIns="68607" tIns="34304" rIns="68607" bIns="34304" rtlCol="0">
            <a:spAutoFit/>
          </a:bodyPr>
          <a:lstStyle/>
          <a:p>
            <a:pPr algn="r"/>
            <a:r>
              <a:rPr lang="en-US" dirty="0">
                <a:latin typeface="Segoe Semibold" pitchFamily="34" charset="0"/>
              </a:rPr>
              <a:t>June 2010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08297" y="1941548"/>
            <a:ext cx="2169659" cy="346569"/>
          </a:xfrm>
          <a:prstGeom prst="rect">
            <a:avLst/>
          </a:prstGeom>
          <a:noFill/>
        </p:spPr>
        <p:txBody>
          <a:bodyPr wrap="square" lIns="68607" tIns="34304" rIns="68607" bIns="34304" rtlCol="0">
            <a:spAutoFit/>
          </a:bodyPr>
          <a:lstStyle/>
          <a:p>
            <a:pPr algn="r"/>
            <a:r>
              <a:rPr lang="en-US" spc="-113" dirty="0">
                <a:latin typeface="Segoe Semibold" pitchFamily="34" charset="0"/>
              </a:rPr>
              <a:t>November  2009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25908" y="2516929"/>
            <a:ext cx="1501815" cy="346569"/>
          </a:xfrm>
          <a:prstGeom prst="rect">
            <a:avLst/>
          </a:prstGeom>
          <a:noFill/>
        </p:spPr>
        <p:txBody>
          <a:bodyPr wrap="square" lIns="68607" tIns="34304" rIns="68607" bIns="34304" rtlCol="0">
            <a:spAutoFit/>
          </a:bodyPr>
          <a:lstStyle/>
          <a:p>
            <a:pPr algn="r"/>
            <a:r>
              <a:rPr lang="en-US" spc="-113" dirty="0">
                <a:latin typeface="Segoe Semibold" pitchFamily="34" charset="0"/>
              </a:rPr>
              <a:t>February 2010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014077" y="2291469"/>
            <a:ext cx="2934052" cy="2193532"/>
            <a:chOff x="5350709" y="3052465"/>
            <a:chExt cx="3911050" cy="2922003"/>
          </a:xfrm>
        </p:grpSpPr>
        <p:sp useBgFill="1">
          <p:nvSpPr>
            <p:cNvPr id="12" name="Rounded Rectangle 11"/>
            <p:cNvSpPr/>
            <p:nvPr/>
          </p:nvSpPr>
          <p:spPr bwMode="auto">
            <a:xfrm flipH="1">
              <a:off x="6006434" y="3941749"/>
              <a:ext cx="2996674" cy="2003791"/>
            </a:xfrm>
            <a:prstGeom prst="roundRect">
              <a:avLst>
                <a:gd name="adj" fmla="val 0"/>
              </a:avLst>
            </a:prstGeom>
            <a:ln w="3175" cmpd="sng">
              <a:gradFill flip="none" rotWithShape="1">
                <a:gsLst>
                  <a:gs pos="73000">
                    <a:schemeClr val="tx1">
                      <a:alpha val="3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0800000" scaled="1"/>
                <a:tileRect/>
              </a:gradFill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457200" tIns="6400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spc="-113" dirty="0">
                <a:ln w="3175">
                  <a:noFill/>
                </a:ln>
                <a:gradFill flip="none" rotWithShape="1">
                  <a:gsLst>
                    <a:gs pos="0">
                      <a:schemeClr val="tx2">
                        <a:shade val="30000"/>
                        <a:satMod val="115000"/>
                      </a:schemeClr>
                    </a:gs>
                    <a:gs pos="50000">
                      <a:schemeClr val="tx2">
                        <a:shade val="67500"/>
                        <a:satMod val="115000"/>
                      </a:schemeClr>
                    </a:gs>
                    <a:gs pos="100000">
                      <a:schemeClr val="tx2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goe Semibold" pitchFamily="34" charset="0"/>
                <a:ea typeface="+mj-ea"/>
                <a:cs typeface="+mj-cs"/>
              </a:endParaRPr>
            </a:p>
          </p:txBody>
        </p:sp>
        <p:pic>
          <p:nvPicPr>
            <p:cNvPr id="13" name="Picture 2" descr="M:\RESOURCES\Microsoft\DVD_ART36\Artwork_Imagery\Shapes\Circular shapes\sphere ball\gold sphere.png"/>
            <p:cNvPicPr>
              <a:picLocks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5350709" y="3052465"/>
              <a:ext cx="365759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6086503" y="3975771"/>
              <a:ext cx="3175256" cy="19986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3377" indent="-83377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200" dirty="0"/>
                <a:t>Updated Windows Azure CTP</a:t>
              </a:r>
            </a:p>
            <a:p>
              <a:pPr marL="83377" indent="-83377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200" dirty="0"/>
                <a:t>Announced VM Role, Project Sydney, and Windows Azure Platform pricing and SLAs</a:t>
              </a:r>
            </a:p>
            <a:p>
              <a:pPr marL="83377" indent="-83377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200" dirty="0"/>
                <a:t>Enabled Full Trust &amp; PHP, Java, etc. applications</a:t>
              </a:r>
            </a:p>
            <a:p>
              <a:pPr marL="83377" indent="-83377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200" dirty="0"/>
                <a:t>Project “Dallas” CTP</a:t>
              </a:r>
            </a:p>
          </p:txBody>
        </p:sp>
        <p:cxnSp>
          <p:nvCxnSpPr>
            <p:cNvPr id="25" name="Elbow Connector 24"/>
            <p:cNvCxnSpPr>
              <a:stCxn id="13" idx="2"/>
              <a:endCxn id="12" idx="3"/>
            </p:cNvCxnSpPr>
            <p:nvPr/>
          </p:nvCxnSpPr>
          <p:spPr>
            <a:xfrm rot="16200000" flipH="1">
              <a:off x="5007302" y="3944512"/>
              <a:ext cx="1525421" cy="47284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687101" y="2311510"/>
            <a:ext cx="2770111" cy="2151775"/>
            <a:chOff x="8913812" y="3079162"/>
            <a:chExt cx="3692520" cy="2866379"/>
          </a:xfrm>
        </p:grpSpPr>
        <p:sp useBgFill="1">
          <p:nvSpPr>
            <p:cNvPr id="21" name="Rounded Rectangle 20"/>
            <p:cNvSpPr/>
            <p:nvPr/>
          </p:nvSpPr>
          <p:spPr bwMode="auto">
            <a:xfrm flipH="1">
              <a:off x="9603848" y="3361552"/>
              <a:ext cx="2256522" cy="2583989"/>
            </a:xfrm>
            <a:prstGeom prst="roundRect">
              <a:avLst>
                <a:gd name="adj" fmla="val 0"/>
              </a:avLst>
            </a:prstGeom>
            <a:ln w="3175" cmpd="sng">
              <a:gradFill flip="none" rotWithShape="1">
                <a:gsLst>
                  <a:gs pos="73000">
                    <a:schemeClr val="tx1">
                      <a:alpha val="3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0800000" scaled="1"/>
                <a:tileRect/>
              </a:gradFill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457200" tIns="6400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spc="-113" dirty="0">
                <a:ln w="3175">
                  <a:noFill/>
                </a:ln>
                <a:gradFill flip="none" rotWithShape="1">
                  <a:gsLst>
                    <a:gs pos="0">
                      <a:schemeClr val="tx2">
                        <a:shade val="30000"/>
                        <a:satMod val="115000"/>
                      </a:schemeClr>
                    </a:gs>
                    <a:gs pos="50000">
                      <a:schemeClr val="tx2">
                        <a:shade val="67500"/>
                        <a:satMod val="115000"/>
                      </a:schemeClr>
                    </a:gs>
                    <a:gs pos="100000">
                      <a:schemeClr val="tx2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goe Semibold" pitchFamily="34" charset="0"/>
                <a:ea typeface="+mj-ea"/>
                <a:cs typeface="+mj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682435" y="3460532"/>
              <a:ext cx="2923897" cy="24496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3377" indent="-83377">
                <a:spcBef>
                  <a:spcPts val="300"/>
                </a:spcBef>
                <a:buFont typeface="Arial" pitchFamily="34" charset="0"/>
                <a:buChar char="•"/>
                <a:tabLst>
                  <a:tab pos="83377" algn="l"/>
                </a:tabLst>
              </a:pPr>
              <a:r>
                <a:rPr lang="en-US" sz="1200" dirty="0"/>
                <a:t>Windows Azure Update</a:t>
              </a:r>
            </a:p>
            <a:p>
              <a:pPr marL="205822" lvl="1" indent="-83377">
                <a:spcBef>
                  <a:spcPts val="300"/>
                </a:spcBef>
                <a:buFont typeface="Arial" pitchFamily="34" charset="0"/>
                <a:buChar char="•"/>
                <a:tabLst>
                  <a:tab pos="83377" algn="l"/>
                </a:tabLst>
              </a:pPr>
              <a:r>
                <a:rPr lang="en-US" sz="1200" dirty="0"/>
                <a:t>.NET Framework 4</a:t>
              </a:r>
            </a:p>
            <a:p>
              <a:pPr marL="205822" lvl="1" indent="-83377">
                <a:spcBef>
                  <a:spcPts val="300"/>
                </a:spcBef>
                <a:buFont typeface="Arial" pitchFamily="34" charset="0"/>
                <a:buChar char="•"/>
                <a:tabLst>
                  <a:tab pos="83377" algn="l"/>
                </a:tabLst>
              </a:pPr>
              <a:r>
                <a:rPr lang="en-US" sz="1200" dirty="0"/>
                <a:t>OS Versioning</a:t>
              </a:r>
            </a:p>
            <a:p>
              <a:pPr marL="205822" lvl="1" indent="-83377">
                <a:spcBef>
                  <a:spcPts val="300"/>
                </a:spcBef>
                <a:buFont typeface="Arial" pitchFamily="34" charset="0"/>
                <a:buChar char="•"/>
                <a:tabLst>
                  <a:tab pos="83377" algn="l"/>
                </a:tabLst>
              </a:pPr>
              <a:r>
                <a:rPr lang="en-US" sz="1200" dirty="0"/>
                <a:t>CDN</a:t>
              </a:r>
            </a:p>
            <a:p>
              <a:pPr marL="82329" indent="-82329">
                <a:spcBef>
                  <a:spcPts val="300"/>
                </a:spcBef>
                <a:buFont typeface="Arial" pitchFamily="34" charset="0"/>
                <a:buChar char="•"/>
                <a:tabLst>
                  <a:tab pos="83377" algn="l"/>
                </a:tabLst>
              </a:pPr>
              <a:r>
                <a:rPr lang="en-US" sz="1200" dirty="0"/>
                <a:t>SQL Azure Update</a:t>
              </a:r>
            </a:p>
            <a:p>
              <a:pPr marL="205822" lvl="1" indent="-82329">
                <a:spcBef>
                  <a:spcPts val="300"/>
                </a:spcBef>
                <a:buFont typeface="Arial" pitchFamily="34" charset="0"/>
                <a:buChar char="•"/>
                <a:tabLst>
                  <a:tab pos="83377" algn="l"/>
                </a:tabLst>
              </a:pPr>
              <a:r>
                <a:rPr lang="en-US" sz="1200" dirty="0"/>
                <a:t>50GB databases</a:t>
              </a:r>
            </a:p>
            <a:p>
              <a:pPr marL="205822" lvl="1" indent="-82329">
                <a:spcBef>
                  <a:spcPts val="300"/>
                </a:spcBef>
                <a:buFont typeface="Arial" pitchFamily="34" charset="0"/>
                <a:buChar char="•"/>
                <a:tabLst>
                  <a:tab pos="83377" algn="l"/>
                </a:tabLst>
              </a:pPr>
              <a:r>
                <a:rPr lang="en-US" sz="1200" dirty="0"/>
                <a:t>Spatial data support</a:t>
              </a:r>
            </a:p>
            <a:p>
              <a:pPr marL="205822" lvl="1" indent="-82329">
                <a:spcBef>
                  <a:spcPts val="300"/>
                </a:spcBef>
                <a:buFont typeface="Arial" pitchFamily="34" charset="0"/>
                <a:buChar char="•"/>
                <a:tabLst>
                  <a:tab pos="83377" algn="l"/>
                </a:tabLst>
              </a:pPr>
              <a:r>
                <a:rPr lang="en-US" sz="1200" dirty="0"/>
                <a:t>DAC support</a:t>
              </a:r>
            </a:p>
          </p:txBody>
        </p:sp>
        <p:pic>
          <p:nvPicPr>
            <p:cNvPr id="23" name="Picture 2" descr="M:\RESOURCES\Microsoft\DVD_ART36\Artwork_Imagery\Shapes\Circular shapes\sphere ball\gold sphere.png"/>
            <p:cNvPicPr>
              <a:picLocks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8913812" y="3079162"/>
              <a:ext cx="347948" cy="36576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8" name="Elbow Connector 27"/>
            <p:cNvCxnSpPr>
              <a:stCxn id="23" idx="2"/>
              <a:endCxn id="21" idx="3"/>
            </p:cNvCxnSpPr>
            <p:nvPr/>
          </p:nvCxnSpPr>
          <p:spPr>
            <a:xfrm rot="16200000" flipH="1">
              <a:off x="8741505" y="3791203"/>
              <a:ext cx="1208625" cy="516062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5348717" y="916866"/>
            <a:ext cx="3967968" cy="1629584"/>
            <a:chOff x="6656209" y="1221357"/>
            <a:chExt cx="5289246" cy="2170768"/>
          </a:xfrm>
        </p:grpSpPr>
        <p:sp useBgFill="1">
          <p:nvSpPr>
            <p:cNvPr id="17" name="Rounded Rectangle 16"/>
            <p:cNvSpPr/>
            <p:nvPr/>
          </p:nvSpPr>
          <p:spPr bwMode="auto">
            <a:xfrm flipH="1">
              <a:off x="7347696" y="1221357"/>
              <a:ext cx="4216758" cy="442630"/>
            </a:xfrm>
            <a:prstGeom prst="roundRect">
              <a:avLst>
                <a:gd name="adj" fmla="val 0"/>
              </a:avLst>
            </a:prstGeom>
            <a:ln w="3175" cmpd="sng">
              <a:gradFill flip="none" rotWithShape="1">
                <a:gsLst>
                  <a:gs pos="73000">
                    <a:schemeClr val="tx1">
                      <a:alpha val="3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0800000" scaled="1"/>
                <a:tileRect/>
              </a:gradFill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457200" tIns="6400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spc="-113" dirty="0">
                <a:ln w="3175">
                  <a:noFill/>
                </a:ln>
                <a:gradFill flip="none" rotWithShape="1">
                  <a:gsLst>
                    <a:gs pos="0">
                      <a:schemeClr val="tx2">
                        <a:shade val="30000"/>
                        <a:satMod val="115000"/>
                      </a:schemeClr>
                    </a:gs>
                    <a:gs pos="50000">
                      <a:schemeClr val="tx2">
                        <a:shade val="67500"/>
                        <a:satMod val="115000"/>
                      </a:schemeClr>
                    </a:gs>
                    <a:gs pos="100000">
                      <a:schemeClr val="tx2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goe Semibold" pitchFamily="34" charset="0"/>
                <a:ea typeface="+mj-ea"/>
                <a:cs typeface="+mj-cs"/>
              </a:endParaRPr>
            </a:p>
          </p:txBody>
        </p:sp>
        <p:pic>
          <p:nvPicPr>
            <p:cNvPr id="18" name="Picture 2" descr="M:\RESOURCES\Microsoft\DVD_ART36\Artwork_Imagery\Shapes\Circular shapes\sphere ball\gold sphere.png"/>
            <p:cNvPicPr>
              <a:picLocks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6656209" y="3026365"/>
              <a:ext cx="365759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Rectangle 18"/>
            <p:cNvSpPr/>
            <p:nvPr/>
          </p:nvSpPr>
          <p:spPr>
            <a:xfrm>
              <a:off x="7347700" y="1297554"/>
              <a:ext cx="4597755" cy="368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200" dirty="0"/>
                <a:t>Windows Azure Platform generally available</a:t>
              </a:r>
            </a:p>
          </p:txBody>
        </p:sp>
        <p:cxnSp>
          <p:nvCxnSpPr>
            <p:cNvPr id="35" name="Elbow Connector 34"/>
            <p:cNvCxnSpPr>
              <a:stCxn id="18" idx="0"/>
              <a:endCxn id="17" idx="3"/>
            </p:cNvCxnSpPr>
            <p:nvPr/>
          </p:nvCxnSpPr>
          <p:spPr>
            <a:xfrm rot="5400000" flipH="1" flipV="1">
              <a:off x="6301546" y="1980216"/>
              <a:ext cx="1583693" cy="508607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353232" y="2310770"/>
            <a:ext cx="3960674" cy="1400397"/>
            <a:chOff x="470853" y="3078176"/>
            <a:chExt cx="5279523" cy="1865468"/>
          </a:xfrm>
        </p:grpSpPr>
        <p:sp useBgFill="1">
          <p:nvSpPr>
            <p:cNvPr id="6" name="Rounded Rectangle 5"/>
            <p:cNvSpPr/>
            <p:nvPr/>
          </p:nvSpPr>
          <p:spPr bwMode="auto">
            <a:xfrm flipH="1">
              <a:off x="871630" y="4083298"/>
              <a:ext cx="3985430" cy="860346"/>
            </a:xfrm>
            <a:prstGeom prst="roundRect">
              <a:avLst>
                <a:gd name="adj" fmla="val 0"/>
              </a:avLst>
            </a:prstGeom>
            <a:ln w="3175" cmpd="sng">
              <a:gradFill flip="none" rotWithShape="1">
                <a:gsLst>
                  <a:gs pos="73000">
                    <a:schemeClr val="tx1">
                      <a:alpha val="3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0800000" scaled="1"/>
                <a:tileRect/>
              </a:gradFill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457200" tIns="6400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spc="-113" dirty="0">
                <a:ln w="3175">
                  <a:noFill/>
                </a:ln>
                <a:gradFill flip="none" rotWithShape="1">
                  <a:gsLst>
                    <a:gs pos="0">
                      <a:schemeClr val="tx2">
                        <a:shade val="30000"/>
                        <a:satMod val="115000"/>
                      </a:schemeClr>
                    </a:gs>
                    <a:gs pos="50000">
                      <a:schemeClr val="tx2">
                        <a:shade val="67500"/>
                        <a:satMod val="115000"/>
                      </a:schemeClr>
                    </a:gs>
                    <a:gs pos="100000">
                      <a:schemeClr val="tx2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goe Semibold" pitchFamily="34" charset="0"/>
                <a:ea typeface="+mj-ea"/>
                <a:cs typeface="+mj-cs"/>
              </a:endParaRPr>
            </a:p>
          </p:txBody>
        </p:sp>
        <p:pic>
          <p:nvPicPr>
            <p:cNvPr id="7" name="Picture 2" descr="M:\RESOURCES\Microsoft\DVD_ART36\Artwork_Imagery\Shapes\Circular shapes\sphere ball\gold sphere.png"/>
            <p:cNvPicPr>
              <a:picLocks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70853" y="3078176"/>
              <a:ext cx="365759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912813" y="4114800"/>
              <a:ext cx="4837563" cy="666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3377" indent="-83377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200" dirty="0"/>
                <a:t>Announced the Windows Azure Platform</a:t>
              </a:r>
            </a:p>
            <a:p>
              <a:pPr marL="83377" indent="-83377">
                <a:spcBef>
                  <a:spcPts val="300"/>
                </a:spcBef>
                <a:buFont typeface="Arial" pitchFamily="34" charset="0"/>
                <a:buChar char="•"/>
              </a:pPr>
              <a:r>
                <a:rPr lang="en-US" sz="1200" dirty="0"/>
                <a:t>First CTP of the Windows Azure Platform</a:t>
              </a:r>
            </a:p>
          </p:txBody>
        </p:sp>
        <p:cxnSp>
          <p:nvCxnSpPr>
            <p:cNvPr id="48" name="Elbow Connector 47"/>
            <p:cNvCxnSpPr>
              <a:stCxn id="7" idx="2"/>
              <a:endCxn id="6" idx="3"/>
            </p:cNvCxnSpPr>
            <p:nvPr/>
          </p:nvCxnSpPr>
          <p:spPr>
            <a:xfrm rot="16200000" flipH="1">
              <a:off x="227914" y="3869754"/>
              <a:ext cx="1069536" cy="217897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2113909" y="963297"/>
            <a:ext cx="3444312" cy="1583153"/>
            <a:chOff x="2975730" y="1283207"/>
            <a:chExt cx="4591220" cy="2108918"/>
          </a:xfrm>
        </p:grpSpPr>
        <p:sp useBgFill="1">
          <p:nvSpPr>
            <p:cNvPr id="50" name="Rounded Rectangle 49"/>
            <p:cNvSpPr/>
            <p:nvPr/>
          </p:nvSpPr>
          <p:spPr bwMode="auto">
            <a:xfrm flipH="1">
              <a:off x="3667219" y="1283207"/>
              <a:ext cx="3645425" cy="426947"/>
            </a:xfrm>
            <a:prstGeom prst="roundRect">
              <a:avLst>
                <a:gd name="adj" fmla="val 0"/>
              </a:avLst>
            </a:prstGeom>
            <a:ln w="3175" cmpd="sng">
              <a:gradFill flip="none" rotWithShape="1">
                <a:gsLst>
                  <a:gs pos="73000">
                    <a:schemeClr val="tx1">
                      <a:alpha val="3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0800000" scaled="1"/>
                <a:tileRect/>
              </a:gradFill>
              <a:headEnd type="none" w="med" len="med"/>
              <a:tailEnd type="none" w="med" len="me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457200" tIns="6400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00" spc="-113" dirty="0">
                <a:ln w="3175">
                  <a:noFill/>
                </a:ln>
                <a:gradFill flip="none" rotWithShape="1">
                  <a:gsLst>
                    <a:gs pos="0">
                      <a:schemeClr val="tx2">
                        <a:shade val="30000"/>
                        <a:satMod val="115000"/>
                      </a:schemeClr>
                    </a:gs>
                    <a:gs pos="50000">
                      <a:schemeClr val="tx2">
                        <a:shade val="67500"/>
                        <a:satMod val="115000"/>
                      </a:schemeClr>
                    </a:gs>
                    <a:gs pos="100000">
                      <a:schemeClr val="tx2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goe Semibold" pitchFamily="34" charset="0"/>
                <a:ea typeface="+mj-ea"/>
                <a:cs typeface="+mj-cs"/>
              </a:endParaRPr>
            </a:p>
          </p:txBody>
        </p:sp>
        <p:pic>
          <p:nvPicPr>
            <p:cNvPr id="51" name="Picture 2" descr="M:\RESOURCES\Microsoft\DVD_ART36\Artwork_Imagery\Shapes\Circular shapes\sphere ball\gold sphere.png"/>
            <p:cNvPicPr>
              <a:picLocks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2975730" y="3026365"/>
              <a:ext cx="365759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" name="Rectangle 51"/>
            <p:cNvSpPr/>
            <p:nvPr/>
          </p:nvSpPr>
          <p:spPr>
            <a:xfrm>
              <a:off x="3743419" y="1371600"/>
              <a:ext cx="3823531" cy="3689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200" dirty="0"/>
                <a:t>Announced SQL Azure Relational DB</a:t>
              </a:r>
            </a:p>
          </p:txBody>
        </p:sp>
        <p:cxnSp>
          <p:nvCxnSpPr>
            <p:cNvPr id="54" name="Elbow Connector 53"/>
            <p:cNvCxnSpPr>
              <a:stCxn id="50" idx="3"/>
              <a:endCxn id="51" idx="0"/>
            </p:cNvCxnSpPr>
            <p:nvPr/>
          </p:nvCxnSpPr>
          <p:spPr>
            <a:xfrm rot="10800000" flipV="1">
              <a:off x="3158611" y="1496681"/>
              <a:ext cx="508609" cy="1529684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1719557" y="2513577"/>
            <a:ext cx="1251826" cy="346569"/>
          </a:xfrm>
          <a:prstGeom prst="rect">
            <a:avLst/>
          </a:prstGeom>
          <a:noFill/>
        </p:spPr>
        <p:txBody>
          <a:bodyPr wrap="square" lIns="68607" tIns="34304" rIns="68607" bIns="34304" rtlCol="0">
            <a:spAutoFit/>
          </a:bodyPr>
          <a:lstStyle/>
          <a:p>
            <a:pPr algn="r"/>
            <a:r>
              <a:rPr lang="en-US" spc="-113" dirty="0">
                <a:latin typeface="Segoe Semibold" pitchFamily="34" charset="0"/>
              </a:rPr>
              <a:t>March 2009</a:t>
            </a:r>
          </a:p>
        </p:txBody>
      </p:sp>
    </p:spTree>
    <p:extLst>
      <p:ext uri="{BB962C8B-B14F-4D97-AF65-F5344CB8AC3E}">
        <p14:creationId xmlns:p14="http://schemas.microsoft.com/office/powerpoint/2010/main" val="93350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5" grpId="0"/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Mygreatwindowsazureidea.com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Helping to steer our direction…</a:t>
            </a:r>
          </a:p>
          <a:p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3200400" y="2745740"/>
            <a:ext cx="533400" cy="51482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681" y="1968918"/>
            <a:ext cx="1384859" cy="2583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686" y="1613688"/>
            <a:ext cx="3174423" cy="1085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476" y="2238788"/>
            <a:ext cx="3683102" cy="119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873" y="2836898"/>
            <a:ext cx="3692235" cy="182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090" y="3435009"/>
            <a:ext cx="3799610" cy="1463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159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Then along came PDC 2010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93181" y="1779550"/>
            <a:ext cx="6250694" cy="2770150"/>
          </a:xfrm>
        </p:spPr>
        <p:txBody>
          <a:bodyPr/>
          <a:lstStyle/>
          <a:p>
            <a:r>
              <a:rPr lang="en-GB" dirty="0" smtClean="0"/>
              <a:t>Announcements </a:t>
            </a:r>
            <a:r>
              <a:rPr lang="en-GB" dirty="0"/>
              <a:t>for Windows Azure, SQL </a:t>
            </a:r>
            <a:r>
              <a:rPr lang="en-GB" dirty="0" smtClean="0"/>
              <a:t>Azure and </a:t>
            </a:r>
            <a:r>
              <a:rPr lang="en-GB" dirty="0" err="1" smtClean="0"/>
              <a:t>AppFabric</a:t>
            </a:r>
            <a:endParaRPr lang="en-GB" dirty="0"/>
          </a:p>
          <a:p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://player.microsoftpdc.com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October 2010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759" y="2419351"/>
            <a:ext cx="4557438" cy="20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4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Windows </a:t>
            </a:r>
            <a:r>
              <a:rPr lang="en-US" sz="3200" dirty="0"/>
              <a:t>Azure </a:t>
            </a:r>
            <a:r>
              <a:rPr lang="en-US" sz="3200" dirty="0" smtClean="0"/>
              <a:t>November 2010 Update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93181" y="1779550"/>
            <a:ext cx="6164969" cy="2770150"/>
          </a:xfrm>
        </p:spPr>
        <p:txBody>
          <a:bodyPr>
            <a:normAutofit fontScale="62500" lnSpcReduction="20000"/>
          </a:bodyPr>
          <a:lstStyle/>
          <a:p>
            <a:r>
              <a:rPr lang="en-US" sz="2800" dirty="0" smtClean="0"/>
              <a:t>New Windows Azure Platform Management Portal</a:t>
            </a:r>
          </a:p>
          <a:p>
            <a:r>
              <a:rPr lang="en-US" sz="2800" dirty="0"/>
              <a:t>Multiple Service Administrators (co-admins)</a:t>
            </a:r>
          </a:p>
          <a:p>
            <a:r>
              <a:rPr lang="en-US" sz="2800" dirty="0" smtClean="0"/>
              <a:t>Remote </a:t>
            </a:r>
            <a:r>
              <a:rPr lang="en-US" sz="2800" dirty="0"/>
              <a:t>Desktop</a:t>
            </a:r>
          </a:p>
          <a:p>
            <a:r>
              <a:rPr lang="en-US" sz="2800" dirty="0"/>
              <a:t>Full IIS</a:t>
            </a:r>
          </a:p>
          <a:p>
            <a:r>
              <a:rPr lang="en-US" sz="2800" dirty="0" smtClean="0"/>
              <a:t>Windows </a:t>
            </a:r>
            <a:r>
              <a:rPr lang="en-US" sz="2800" dirty="0"/>
              <a:t>Server 2008 R2 &amp; IIS 7.5</a:t>
            </a:r>
          </a:p>
          <a:p>
            <a:r>
              <a:rPr lang="en-US" sz="2800" dirty="0" smtClean="0"/>
              <a:t>Elevated </a:t>
            </a:r>
            <a:r>
              <a:rPr lang="en-US" sz="2800" dirty="0"/>
              <a:t>Privileges (Admin mode</a:t>
            </a:r>
            <a:r>
              <a:rPr lang="en-US" sz="2800" dirty="0" smtClean="0"/>
              <a:t>)</a:t>
            </a:r>
          </a:p>
          <a:p>
            <a:r>
              <a:rPr lang="en-US" sz="2800" dirty="0"/>
              <a:t>Windows Azure Connect (CTP)</a:t>
            </a:r>
          </a:p>
          <a:p>
            <a:r>
              <a:rPr lang="en-US" sz="2800" dirty="0"/>
              <a:t>Windows Azure Virtual Machine Role (beta)</a:t>
            </a:r>
          </a:p>
          <a:p>
            <a:r>
              <a:rPr lang="en-US" sz="2800" dirty="0"/>
              <a:t>Extra Small Instances </a:t>
            </a:r>
            <a:r>
              <a:rPr lang="en-US" sz="2800" dirty="0" smtClean="0"/>
              <a:t>(beta)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Implemented many requested 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18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Full IIS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Web Roles previously using Hosted Web Core</a:t>
            </a:r>
          </a:p>
          <a:p>
            <a:pPr lvl="1"/>
            <a:r>
              <a:rPr lang="en-US" smtClean="0"/>
              <a:t>Only supported a single HTTP or HTTPS endpoint</a:t>
            </a:r>
          </a:p>
          <a:p>
            <a:r>
              <a:rPr lang="en-US" smtClean="0"/>
              <a:t>Web Roles now supporting Full IIS 7.0/7.5</a:t>
            </a:r>
          </a:p>
          <a:p>
            <a:r>
              <a:rPr lang="en-US" smtClean="0"/>
              <a:t>Enables new scenarios</a:t>
            </a:r>
          </a:p>
          <a:p>
            <a:pPr lvl="1"/>
            <a:r>
              <a:rPr lang="en-US" smtClean="0"/>
              <a:t>Multiple IIS web sites</a:t>
            </a:r>
          </a:p>
          <a:p>
            <a:pPr lvl="1"/>
            <a:r>
              <a:rPr lang="en-US" smtClean="0"/>
              <a:t>Multiple virtual directories</a:t>
            </a:r>
          </a:p>
          <a:p>
            <a:pPr lvl="1"/>
            <a:r>
              <a:rPr lang="en-US" smtClean="0"/>
              <a:t>Configure IIS extensions</a:t>
            </a:r>
          </a:p>
          <a:p>
            <a:pPr lvl="1"/>
            <a:r>
              <a:rPr lang="en-US" smtClean="0"/>
              <a:t>Web Deploy for rapid development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Enabling new scenarios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73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68607" tIns="34304" rIns="68607" bIns="34304"/>
          <a:lstStyle/>
          <a:p>
            <a:r>
              <a:rPr lang="en-US" dirty="0" smtClean="0"/>
              <a:t>Startup Tasks &amp; Admin Mode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 lIns="68607" tIns="34304" rIns="68607" bIns="34304"/>
          <a:lstStyle/>
          <a:p>
            <a:r>
              <a:rPr lang="en-US" dirty="0" smtClean="0"/>
              <a:t>Silent </a:t>
            </a:r>
            <a:r>
              <a:rPr lang="en-US" dirty="0"/>
              <a:t>MSIs, COM Components, Registry Keys, Configuring Windows Server Roles, etc.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Enables short, unattended setups on role startup</a:t>
            </a:r>
          </a:p>
          <a:p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779288" y="3087583"/>
            <a:ext cx="5631848" cy="1408217"/>
            <a:chOff x="284948" y="3088958"/>
            <a:chExt cx="7481189" cy="2059305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284948" y="3088958"/>
              <a:ext cx="7481189" cy="2059305"/>
            </a:xfrm>
            <a:prstGeom prst="roundRect">
              <a:avLst/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68604" tIns="34302" rIns="68604" bIns="34302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48" fontAlgn="base">
                <a:spcBef>
                  <a:spcPct val="0"/>
                </a:spcBef>
                <a:spcAft>
                  <a:spcPct val="0"/>
                </a:spcAft>
              </a:pPr>
              <a:endParaRPr lang="en-US" sz="11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513609" y="3203364"/>
              <a:ext cx="6801592" cy="121187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460375" indent="-460375" algn="l" defTabSz="914363" rtl="0" eaLnBrk="1" latinLnBrk="0" hangingPunct="1">
                <a:lnSpc>
                  <a:spcPct val="90000"/>
                </a:lnSpc>
                <a:spcBef>
                  <a:spcPct val="20000"/>
                </a:spcBef>
                <a:buSzPct val="90000"/>
                <a:buFontTx/>
                <a:buBlip>
                  <a:blip r:embed="rId3"/>
                </a:buBlip>
                <a:defRPr sz="3200" kern="1200">
                  <a:gradFill>
                    <a:gsLst>
                      <a:gs pos="0">
                        <a:schemeClr val="tx1"/>
                      </a:gs>
                      <a:gs pos="86000">
                        <a:schemeClr val="tx1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defRPr>
              </a:lvl1pPr>
              <a:lvl2pPr marL="855663" indent="-395288" algn="l" defTabSz="914363" rtl="0" eaLnBrk="1" latinLnBrk="0" hangingPunct="1">
                <a:lnSpc>
                  <a:spcPct val="90000"/>
                </a:lnSpc>
                <a:spcBef>
                  <a:spcPct val="20000"/>
                </a:spcBef>
                <a:buSzPct val="90000"/>
                <a:buFontTx/>
                <a:buBlip>
                  <a:blip r:embed="rId4"/>
                </a:buBlip>
                <a:defRPr sz="2800" kern="1200">
                  <a:gradFill>
                    <a:gsLst>
                      <a:gs pos="0">
                        <a:schemeClr val="tx1"/>
                      </a:gs>
                      <a:gs pos="86000">
                        <a:schemeClr val="tx1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defRPr>
              </a:lvl2pPr>
              <a:lvl3pPr marL="1258888" indent="-403225" algn="l" defTabSz="914363" rtl="0" eaLnBrk="1" latinLnBrk="0" hangingPunct="1">
                <a:lnSpc>
                  <a:spcPct val="90000"/>
                </a:lnSpc>
                <a:spcBef>
                  <a:spcPct val="20000"/>
                </a:spcBef>
                <a:buSzPct val="90000"/>
                <a:buFontTx/>
                <a:buBlip>
                  <a:blip r:embed="rId4"/>
                </a:buBlip>
                <a:defRPr sz="2400" kern="1200">
                  <a:gradFill>
                    <a:gsLst>
                      <a:gs pos="0">
                        <a:schemeClr val="tx1"/>
                      </a:gs>
                      <a:gs pos="86000">
                        <a:schemeClr val="tx1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defRPr>
              </a:lvl3pPr>
              <a:lvl4pPr marL="1604963" indent="-346075" algn="l" defTabSz="914363" rtl="0" eaLnBrk="1" latinLnBrk="0" hangingPunct="1">
                <a:lnSpc>
                  <a:spcPct val="90000"/>
                </a:lnSpc>
                <a:spcBef>
                  <a:spcPct val="20000"/>
                </a:spcBef>
                <a:buSzPct val="90000"/>
                <a:buFontTx/>
                <a:buBlip>
                  <a:blip r:embed="rId4"/>
                </a:buBlip>
                <a:defRPr sz="2000" kern="1200">
                  <a:gradFill>
                    <a:gsLst>
                      <a:gs pos="0">
                        <a:schemeClr val="tx1"/>
                      </a:gs>
                      <a:gs pos="86000">
                        <a:schemeClr val="tx1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defRPr>
              </a:lvl4pPr>
              <a:lvl5pPr marL="1941513" indent="-336550" algn="l" defTabSz="914363" rtl="0" eaLnBrk="1" latinLnBrk="0" hangingPunct="1">
                <a:lnSpc>
                  <a:spcPct val="90000"/>
                </a:lnSpc>
                <a:spcBef>
                  <a:spcPct val="20000"/>
                </a:spcBef>
                <a:buSzPct val="90000"/>
                <a:buFontTx/>
                <a:buBlip>
                  <a:blip r:embed="rId4"/>
                </a:buBlip>
                <a:defRPr sz="2000" kern="1200">
                  <a:gradFill>
                    <a:gsLst>
                      <a:gs pos="0">
                        <a:schemeClr val="tx1"/>
                      </a:gs>
                      <a:gs pos="86000">
                        <a:schemeClr val="tx1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defRPr>
              </a:lvl5pPr>
              <a:lvl6pPr marL="2514499" indent="-228591" algn="l" defTabSz="91436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681" indent="-228591" algn="l" defTabSz="91436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863" indent="-228591" algn="l" defTabSz="91436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045" indent="-228591" algn="l" defTabSz="91436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&lt;</a:t>
              </a:r>
              <a:r>
                <a:rPr lang="en-US" sz="1050" dirty="0" err="1">
                  <a:solidFill>
                    <a:srgbClr val="A31515"/>
                  </a:solidFill>
                  <a:latin typeface="Consolas" pitchFamily="49" charset="0"/>
                  <a:cs typeface="Consolas" pitchFamily="49" charset="0"/>
                </a:rPr>
                <a:t>WebRole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 </a:t>
              </a:r>
              <a:r>
                <a:rPr lang="en-US" sz="1050" dirty="0">
                  <a:solidFill>
                    <a:srgbClr val="FF0000"/>
                  </a:solidFill>
                  <a:latin typeface="Consolas" pitchFamily="49" charset="0"/>
                  <a:cs typeface="Consolas" pitchFamily="49" charset="0"/>
                </a:rPr>
                <a:t>name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=</a:t>
              </a:r>
              <a:r>
                <a:rPr lang="en-US" sz="1050" dirty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"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foo</a:t>
              </a:r>
              <a:r>
                <a:rPr lang="en-US" sz="1050" dirty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"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&gt;</a:t>
              </a:r>
            </a:p>
            <a:p>
              <a:pPr marL="0" indent="0">
                <a:buNone/>
              </a:pP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  &lt;</a:t>
              </a:r>
              <a:r>
                <a:rPr lang="en-US" sz="1050" dirty="0">
                  <a:solidFill>
                    <a:srgbClr val="A31515"/>
                  </a:solidFill>
                  <a:latin typeface="Consolas" pitchFamily="49" charset="0"/>
                  <a:cs typeface="Consolas" pitchFamily="49" charset="0"/>
                </a:rPr>
                <a:t>Startup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&gt;</a:t>
              </a:r>
            </a:p>
            <a:p>
              <a:pPr marL="0" indent="0">
                <a:buNone/>
              </a:pP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    &lt;</a:t>
              </a:r>
              <a:r>
                <a:rPr lang="en-US" sz="1050" dirty="0">
                  <a:solidFill>
                    <a:srgbClr val="A31515"/>
                  </a:solidFill>
                  <a:latin typeface="Consolas" pitchFamily="49" charset="0"/>
                  <a:cs typeface="Consolas" pitchFamily="49" charset="0"/>
                </a:rPr>
                <a:t>Task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 </a:t>
              </a:r>
              <a:r>
                <a:rPr lang="en-US" sz="1050" dirty="0" err="1">
                  <a:solidFill>
                    <a:srgbClr val="FF0000"/>
                  </a:solidFill>
                  <a:latin typeface="Consolas" pitchFamily="49" charset="0"/>
                  <a:cs typeface="Consolas" pitchFamily="49" charset="0"/>
                </a:rPr>
                <a:t>commandline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=</a:t>
              </a:r>
              <a:r>
                <a:rPr lang="en-US" sz="1050" dirty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"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relative\path\ToSetupExecutable.cmd</a:t>
              </a:r>
              <a:r>
                <a:rPr lang="en-US" sz="1050" dirty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"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 </a:t>
              </a:r>
            </a:p>
            <a:p>
              <a:pPr marL="0" indent="0">
                <a:buNone/>
              </a:pP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          </a:t>
              </a:r>
              <a:r>
                <a:rPr lang="en-US" sz="1050" dirty="0" err="1">
                  <a:solidFill>
                    <a:srgbClr val="FF0000"/>
                  </a:solidFill>
                  <a:latin typeface="Consolas" pitchFamily="49" charset="0"/>
                  <a:cs typeface="Consolas" pitchFamily="49" charset="0"/>
                </a:rPr>
                <a:t>executionContext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=</a:t>
              </a:r>
              <a:r>
                <a:rPr lang="en-US" sz="1050" dirty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"</a:t>
              </a:r>
              <a:r>
                <a:rPr lang="en-US" sz="1050" dirty="0" err="1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limited|elevated</a:t>
              </a:r>
              <a:r>
                <a:rPr lang="en-US" sz="1050" dirty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" </a:t>
              </a:r>
            </a:p>
            <a:p>
              <a:pPr marL="0" indent="0">
                <a:buNone/>
              </a:pPr>
              <a:r>
                <a:rPr lang="en-US" sz="1050" dirty="0">
                  <a:solidFill>
                    <a:srgbClr val="FF0000"/>
                  </a:solidFill>
                  <a:latin typeface="Consolas" pitchFamily="49" charset="0"/>
                  <a:cs typeface="Consolas" pitchFamily="49" charset="0"/>
                </a:rPr>
                <a:t>          </a:t>
              </a:r>
              <a:r>
                <a:rPr lang="en-US" sz="1050" dirty="0" err="1">
                  <a:solidFill>
                    <a:srgbClr val="FF0000"/>
                  </a:solidFill>
                  <a:latin typeface="Consolas" pitchFamily="49" charset="0"/>
                  <a:cs typeface="Consolas" pitchFamily="49" charset="0"/>
                </a:rPr>
                <a:t>taskType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=</a:t>
              </a:r>
              <a:r>
                <a:rPr lang="en-US" sz="1050" dirty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“</a:t>
              </a:r>
              <a:r>
                <a:rPr lang="en-US" sz="1050" dirty="0" err="1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simple|foreground|background</a:t>
              </a:r>
              <a:r>
                <a:rPr lang="en-US" sz="1050" dirty="0">
                  <a:solidFill>
                    <a:prstClr val="black"/>
                  </a:solidFill>
                  <a:latin typeface="Consolas" pitchFamily="49" charset="0"/>
                  <a:cs typeface="Consolas" pitchFamily="49" charset="0"/>
                </a:rPr>
                <a:t>"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/&gt;</a:t>
              </a:r>
            </a:p>
            <a:p>
              <a:pPr marL="0" indent="0">
                <a:buNone/>
              </a:pP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  &lt;/</a:t>
              </a:r>
              <a:r>
                <a:rPr lang="en-US" sz="1050" dirty="0">
                  <a:solidFill>
                    <a:srgbClr val="A31515"/>
                  </a:solidFill>
                  <a:latin typeface="Consolas" pitchFamily="49" charset="0"/>
                  <a:cs typeface="Consolas" pitchFamily="49" charset="0"/>
                </a:rPr>
                <a:t>Startup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&gt;</a:t>
              </a:r>
            </a:p>
            <a:p>
              <a:pPr marL="0" indent="0">
                <a:buNone/>
              </a:pP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&lt;/</a:t>
              </a:r>
              <a:r>
                <a:rPr lang="en-US" sz="1050" dirty="0" err="1">
                  <a:solidFill>
                    <a:srgbClr val="A31515"/>
                  </a:solidFill>
                  <a:latin typeface="Consolas" pitchFamily="49" charset="0"/>
                  <a:cs typeface="Consolas" pitchFamily="49" charset="0"/>
                </a:rPr>
                <a:t>WebRole</a:t>
              </a:r>
              <a:r>
                <a:rPr lang="en-US" sz="1050" dirty="0">
                  <a:solidFill>
                    <a:srgbClr val="0000FF"/>
                  </a:solidFill>
                  <a:latin typeface="Consolas" pitchFamily="49" charset="0"/>
                  <a:cs typeface="Consolas" pitchFamily="49" charset="0"/>
                </a:rPr>
                <a:t>&gt;</a:t>
              </a:r>
              <a:endParaRPr lang="en-US" sz="1050" dirty="0">
                <a:latin typeface="Consolas" pitchFamily="49" charset="0"/>
                <a:cs typeface="Consolas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416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 smtClean="0"/>
              <a:t>Startup</a:t>
            </a:r>
            <a:r>
              <a:rPr lang="en-GB" b="1" dirty="0" smtClean="0"/>
              <a:t> Tasks</a:t>
            </a:r>
          </a:p>
          <a:p>
            <a:r>
              <a:rPr lang="en-GB" dirty="0" smtClean="0"/>
              <a:t>Enable Classic ASP using</a:t>
            </a:r>
          </a:p>
          <a:p>
            <a:r>
              <a:rPr lang="en-GB" dirty="0" smtClean="0"/>
              <a:t>Register COM Objects</a:t>
            </a:r>
          </a:p>
          <a:p>
            <a:r>
              <a:rPr lang="en-GB" dirty="0" smtClean="0"/>
              <a:t>Install AP.NET MVC 3 using </a:t>
            </a:r>
            <a:r>
              <a:rPr lang="en-GB" dirty="0" err="1" smtClean="0"/>
              <a:t>webpi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Full IIS</a:t>
            </a:r>
          </a:p>
          <a:p>
            <a:r>
              <a:rPr lang="en-GB" dirty="0" smtClean="0"/>
              <a:t>Multiple Web Sites in the same Web Role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893888" y="1249057"/>
            <a:ext cx="4275418" cy="400050"/>
          </a:xfrm>
        </p:spPr>
        <p:txBody>
          <a:bodyPr/>
          <a:lstStyle/>
          <a:p>
            <a:r>
              <a:rPr lang="en-GB" dirty="0" smtClean="0"/>
              <a:t>http://things.smarx.com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13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3101</TotalTime>
  <Words>893</Words>
  <Application>Microsoft Office PowerPoint</Application>
  <PresentationFormat>Custom</PresentationFormat>
  <Paragraphs>181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1_Office Theme</vt:lpstr>
      <vt:lpstr>PowerPoint Presentation</vt:lpstr>
      <vt:lpstr>PowerPoint Presentation</vt:lpstr>
      <vt:lpstr>Looking Back</vt:lpstr>
      <vt:lpstr>Mygreatwindowsazureidea.com</vt:lpstr>
      <vt:lpstr>Then along came PDC 2010</vt:lpstr>
      <vt:lpstr>Windows Azure November 2010 Update</vt:lpstr>
      <vt:lpstr>Full IIS</vt:lpstr>
      <vt:lpstr>Startup Tasks &amp; Admin Mode</vt:lpstr>
      <vt:lpstr>DEMO</vt:lpstr>
      <vt:lpstr>SQL Azure</vt:lpstr>
      <vt:lpstr>SQL Azure May Update</vt:lpstr>
      <vt:lpstr>SQL Azure Labs</vt:lpstr>
      <vt:lpstr>DEMO</vt:lpstr>
      <vt:lpstr>AppFabric</vt:lpstr>
      <vt:lpstr>AppFabric Labs </vt:lpstr>
      <vt:lpstr>What to look forward to…</vt:lpstr>
      <vt:lpstr>Last week at TechEd</vt:lpstr>
      <vt:lpstr>Summary</vt:lpstr>
      <vt:lpstr>PowerPoint Presentation</vt:lpstr>
    </vt:vector>
  </TitlesOfParts>
  <Company>MZL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Nikki Rowe</dc:creator>
  <cp:lastModifiedBy>Eric Nelson (UK)</cp:lastModifiedBy>
  <cp:revision>50</cp:revision>
  <dcterms:created xsi:type="dcterms:W3CDTF">2011-04-05T14:43:51Z</dcterms:created>
  <dcterms:modified xsi:type="dcterms:W3CDTF">2011-05-23T19:26:27Z</dcterms:modified>
</cp:coreProperties>
</file>