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autoCompressPictures="0">
  <p:sldMasterIdLst>
    <p:sldMasterId id="2147483693" r:id="rId1"/>
  </p:sldMasterIdLst>
  <p:notesMasterIdLst>
    <p:notesMasterId r:id="rId44"/>
  </p:notesMasterIdLst>
  <p:handoutMasterIdLst>
    <p:handoutMasterId r:id="rId45"/>
  </p:handoutMasterIdLst>
  <p:sldIdLst>
    <p:sldId id="542" r:id="rId2"/>
    <p:sldId id="674" r:id="rId3"/>
    <p:sldId id="720" r:id="rId4"/>
    <p:sldId id="675" r:id="rId5"/>
    <p:sldId id="676" r:id="rId6"/>
    <p:sldId id="678" r:id="rId7"/>
    <p:sldId id="677" r:id="rId8"/>
    <p:sldId id="735" r:id="rId9"/>
    <p:sldId id="680" r:id="rId10"/>
    <p:sldId id="681" r:id="rId11"/>
    <p:sldId id="682" r:id="rId12"/>
    <p:sldId id="731" r:id="rId13"/>
    <p:sldId id="733" r:id="rId14"/>
    <p:sldId id="721" r:id="rId15"/>
    <p:sldId id="698" r:id="rId16"/>
    <p:sldId id="700" r:id="rId17"/>
    <p:sldId id="730" r:id="rId18"/>
    <p:sldId id="734" r:id="rId19"/>
    <p:sldId id="722" r:id="rId20"/>
    <p:sldId id="729" r:id="rId21"/>
    <p:sldId id="718" r:id="rId22"/>
    <p:sldId id="637" r:id="rId23"/>
    <p:sldId id="754" r:id="rId24"/>
    <p:sldId id="738" r:id="rId25"/>
    <p:sldId id="739" r:id="rId26"/>
    <p:sldId id="740" r:id="rId27"/>
    <p:sldId id="741" r:id="rId28"/>
    <p:sldId id="742" r:id="rId29"/>
    <p:sldId id="743" r:id="rId30"/>
    <p:sldId id="744" r:id="rId31"/>
    <p:sldId id="745" r:id="rId32"/>
    <p:sldId id="746" r:id="rId33"/>
    <p:sldId id="747" r:id="rId34"/>
    <p:sldId id="748" r:id="rId35"/>
    <p:sldId id="749" r:id="rId36"/>
    <p:sldId id="750" r:id="rId37"/>
    <p:sldId id="751" r:id="rId38"/>
    <p:sldId id="752" r:id="rId39"/>
    <p:sldId id="753" r:id="rId40"/>
    <p:sldId id="755" r:id="rId41"/>
    <p:sldId id="736" r:id="rId42"/>
    <p:sldId id="737" r:id="rId43"/>
  </p:sldIdLst>
  <p:sldSz cx="9144000" cy="6858000" type="screen4x3"/>
  <p:notesSz cx="6858000" cy="9144000"/>
  <p:embeddedFontLst>
    <p:embeddedFont>
      <p:font typeface="Segoe Condensed" charset="0"/>
      <p:regular r:id="rId46"/>
      <p:bold r:id="rId47"/>
    </p:embeddedFont>
    <p:embeddedFont>
      <p:font typeface="Calibri" pitchFamily="34" charset="0"/>
      <p:regular r:id="rId48"/>
      <p:bold r:id="rId49"/>
      <p:italic r:id="rId50"/>
      <p:boldItalic r:id="rId51"/>
    </p:embeddedFont>
    <p:embeddedFont>
      <p:font typeface="Segoe UI" pitchFamily="34" charset="0"/>
      <p:regular r:id="rId52"/>
      <p:bold r:id="rId53"/>
      <p:italic r:id="rId54"/>
      <p:boldItalic r:id="rId55"/>
    </p:embeddedFont>
    <p:embeddedFont>
      <p:font typeface="Segoe" charset="0"/>
      <p:regular r:id="rId56"/>
      <p:bold r:id="rId57"/>
      <p:italic r:id="rId58"/>
      <p:boldItalic r:id="rId59"/>
    </p:embeddedFont>
  </p:embeddedFontLst>
  <p:defaultText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p:defaultTextStyle>
  <p:extLst>
    <p:ext uri="{521415D9-36F7-43E2-AB2F-B90AF26B5E84}">
      <p14:sectionLst xmlns:p14="http://schemas.microsoft.com/office/powerpoint/2010/main">
        <p14:section name="Muglia - PDC2010" id="{028568DC-CF16-4578-AB51-8E95E2ADE010}">
          <p14:sldIdLst>
            <p14:sldId id="542"/>
            <p14:sldId id="674"/>
            <p14:sldId id="720"/>
            <p14:sldId id="675"/>
            <p14:sldId id="676"/>
            <p14:sldId id="678"/>
            <p14:sldId id="677"/>
            <p14:sldId id="735"/>
            <p14:sldId id="680"/>
            <p14:sldId id="681"/>
            <p14:sldId id="682"/>
            <p14:sldId id="731"/>
            <p14:sldId id="733"/>
            <p14:sldId id="721"/>
            <p14:sldId id="698"/>
            <p14:sldId id="700"/>
            <p14:sldId id="730"/>
            <p14:sldId id="734"/>
            <p14:sldId id="722"/>
            <p14:sldId id="729"/>
            <p14:sldId id="718"/>
            <p14:sldId id="637"/>
            <p14:sldId id="754"/>
            <p14:sldId id="738"/>
            <p14:sldId id="739"/>
            <p14:sldId id="740"/>
            <p14:sldId id="741"/>
            <p14:sldId id="742"/>
            <p14:sldId id="743"/>
            <p14:sldId id="744"/>
            <p14:sldId id="745"/>
            <p14:sldId id="746"/>
            <p14:sldId id="747"/>
            <p14:sldId id="748"/>
            <p14:sldId id="749"/>
            <p14:sldId id="750"/>
            <p14:sldId id="751"/>
            <p14:sldId id="752"/>
            <p14:sldId id="753"/>
            <p14:sldId id="755"/>
            <p14:sldId id="736"/>
            <p14:sldId id="737"/>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A4"/>
    <a:srgbClr val="FF66CC"/>
    <a:srgbClr val="F8F57B"/>
    <a:srgbClr val="009999"/>
    <a:srgbClr val="99CCFF"/>
    <a:srgbClr val="666699"/>
    <a:srgbClr val="CC00FF"/>
    <a:srgbClr val="006666"/>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31" autoAdjust="0"/>
    <p:restoredTop sz="60463" autoAdjust="0"/>
  </p:normalViewPr>
  <p:slideViewPr>
    <p:cSldViewPr snapToGrid="0">
      <p:cViewPr varScale="1">
        <p:scale>
          <a:sx n="52" d="100"/>
          <a:sy n="52" d="100"/>
        </p:scale>
        <p:origin x="-2179" y="-91"/>
      </p:cViewPr>
      <p:guideLst>
        <p:guide orient="horz" pos="487"/>
        <p:guide orient="horz" pos="2515"/>
        <p:guide orient="horz" pos="2372"/>
        <p:guide pos="14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8362"/>
    </p:cViewPr>
  </p:sorterViewPr>
  <p:notesViewPr>
    <p:cSldViewPr snapToGrid="0" showGuides="1">
      <p:cViewPr varScale="1">
        <p:scale>
          <a:sx n="81" d="100"/>
          <a:sy n="81" d="100"/>
        </p:scale>
        <p:origin x="-3876"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3" Type="http://schemas.openxmlformats.org/officeDocument/2006/relationships/font" Target="fonts/font8.fntdata"/><Relationship Id="rId58" Type="http://schemas.openxmlformats.org/officeDocument/2006/relationships/font" Target="fonts/font13.fntdata"/><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6.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font" Target="fonts/font14.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9.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font" Target="fonts/font12.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font" Target="fonts/font7.fntdata"/><Relationship Id="rId6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Professional Developers Conference </a:t>
            </a:r>
            <a:br>
              <a:rPr lang="en-US" dirty="0"/>
            </a:br>
            <a:r>
              <a:rPr lang="en-US" dirty="0"/>
              <a:t>PDC 2010</a:t>
            </a:r>
          </a:p>
          <a:p>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12/14/2010</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Professional Developers Conference </a:t>
            </a:r>
            <a:br>
              <a:rPr lang="en-US" dirty="0" smtClean="0"/>
            </a:br>
            <a:r>
              <a:rPr lang="en-US" dirty="0" smtClean="0"/>
              <a:t>PDC 2010</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12/14/2010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25"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72" indent="-105824" algn="l" defTabSz="914325"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56" indent="-115085" algn="l" defTabSz="914325"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26" indent="-146832" algn="l" defTabSz="914325"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07" indent="-115085" algn="l" defTabSz="914325"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813" algn="l" defTabSz="914325" rtl="0" eaLnBrk="1" latinLnBrk="0" hangingPunct="1">
      <a:defRPr sz="1200" kern="1200">
        <a:solidFill>
          <a:schemeClr val="tx1"/>
        </a:solidFill>
        <a:latin typeface="+mn-lt"/>
        <a:ea typeface="+mn-ea"/>
        <a:cs typeface="+mn-cs"/>
      </a:defRPr>
    </a:lvl6pPr>
    <a:lvl7pPr marL="2742976" algn="l" defTabSz="914325" rtl="0" eaLnBrk="1" latinLnBrk="0" hangingPunct="1">
      <a:defRPr sz="1200" kern="1200">
        <a:solidFill>
          <a:schemeClr val="tx1"/>
        </a:solidFill>
        <a:latin typeface="+mn-lt"/>
        <a:ea typeface="+mn-ea"/>
        <a:cs typeface="+mn-cs"/>
      </a:defRPr>
    </a:lvl7pPr>
    <a:lvl8pPr marL="3200139" algn="l" defTabSz="914325" rtl="0" eaLnBrk="1" latinLnBrk="0" hangingPunct="1">
      <a:defRPr sz="1200" kern="1200">
        <a:solidFill>
          <a:schemeClr val="tx1"/>
        </a:solidFill>
        <a:latin typeface="+mn-lt"/>
        <a:ea typeface="+mn-ea"/>
        <a:cs typeface="+mn-cs"/>
      </a:defRPr>
    </a:lvl8pPr>
    <a:lvl9pPr marL="3657301" algn="l" defTabSz="91432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18607425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B7F750C-0C59-4CD4-8C25-7EAFE96E210D}" type="slidenum">
              <a:rPr lang="en-US" smtClean="0"/>
              <a:pPr>
                <a:defRPr/>
              </a:pPr>
              <a:t>16</a:t>
            </a:fld>
            <a:endParaRPr lang="en-US"/>
          </a:p>
        </p:txBody>
      </p:sp>
    </p:spTree>
    <p:extLst>
      <p:ext uri="{BB962C8B-B14F-4D97-AF65-F5344CB8AC3E}">
        <p14:creationId xmlns:p14="http://schemas.microsoft.com/office/powerpoint/2010/main" val="1312391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30588"/>
          </a:xfrm>
          <a:prstGeom prst="rect">
            <a:avLst/>
          </a:prstGeom>
        </p:spPr>
      </p:sp>
      <p:sp>
        <p:nvSpPr>
          <p:cNvPr id="3" name="Notes Placeholder 2"/>
          <p:cNvSpPr>
            <a:spLocks noGrp="1"/>
          </p:cNvSpPr>
          <p:nvPr>
            <p:ph type="body" idx="1"/>
          </p:nvPr>
        </p:nvSpPr>
        <p:spPr/>
        <p:txBody>
          <a:bodyPr>
            <a:normAutofit fontScale="85000" lnSpcReduction="20000"/>
          </a:bodyPr>
          <a:lstStyle/>
          <a:p>
            <a:endParaRPr lang="en-US" dirty="0" smtClean="0"/>
          </a:p>
        </p:txBody>
      </p:sp>
      <p:sp>
        <p:nvSpPr>
          <p:cNvPr id="4" name="Slide Number Placeholder 3"/>
          <p:cNvSpPr>
            <a:spLocks noGrp="1"/>
          </p:cNvSpPr>
          <p:nvPr>
            <p:ph type="sldNum" sz="quarter" idx="10"/>
          </p:nvPr>
        </p:nvSpPr>
        <p:spPr/>
        <p:txBody>
          <a:bodyPr/>
          <a:lstStyle/>
          <a:p>
            <a:fld id="{805CAB2E-B3AF-4E0A-8642-4B89CD52DE20}" type="slidenum">
              <a:rPr lang="en-US" smtClean="0"/>
              <a:pPr/>
              <a:t>25</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a:noFill/>
          <a:ln w="12700">
            <a:solidFill>
              <a:prstClr val="black"/>
            </a:solidFill>
          </a:ln>
        </p:spPr>
      </p:sp>
      <p:sp>
        <p:nvSpPr>
          <p:cNvPr id="3" name="Notes Placeholder 2"/>
          <p:cNvSpPr>
            <a:spLocks noGrp="1"/>
          </p:cNvSpPr>
          <p:nvPr>
            <p:ph type="body" idx="1"/>
          </p:nvPr>
        </p:nvSpPr>
        <p:spPr/>
        <p:txBody>
          <a:bodyPr>
            <a:normAutofit fontScale="92500" lnSpcReduction="10000"/>
          </a:bodyPr>
          <a:lstStyle/>
          <a:p>
            <a:endParaRPr lang="en-US" dirty="0" smtClean="0"/>
          </a:p>
        </p:txBody>
      </p:sp>
      <p:sp>
        <p:nvSpPr>
          <p:cNvPr id="4" name="Slide Number Placeholder 3"/>
          <p:cNvSpPr>
            <a:spLocks noGrp="1"/>
          </p:cNvSpPr>
          <p:nvPr>
            <p:ph type="sldNum" sz="quarter" idx="10"/>
          </p:nvPr>
        </p:nvSpPr>
        <p:spPr/>
        <p:txBody>
          <a:bodyPr/>
          <a:lstStyle/>
          <a:p>
            <a:fld id="{805CAB2E-B3AF-4E0A-8642-4B89CD52DE20}" type="slidenum">
              <a:rPr lang="en-US" smtClean="0"/>
              <a:pPr/>
              <a:t>26</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05CAB2E-B3AF-4E0A-8642-4B89CD52DE20}" type="slidenum">
              <a:rPr lang="en-US" smtClean="0"/>
              <a:pPr/>
              <a:t>27</a:t>
            </a:fld>
            <a:endParaRPr lang="en-US" dirty="0"/>
          </a:p>
        </p:txBody>
      </p:sp>
    </p:spTree>
    <p:extLst>
      <p:ext uri="{BB962C8B-B14F-4D97-AF65-F5344CB8AC3E}">
        <p14:creationId xmlns:p14="http://schemas.microsoft.com/office/powerpoint/2010/main" val="14682411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05CAB2E-B3AF-4E0A-8642-4B89CD52DE20}" type="slidenum">
              <a:rPr lang="en-US" smtClean="0"/>
              <a:pPr/>
              <a:t>28</a:t>
            </a:fld>
            <a:endParaRPr lang="en-US" dirty="0"/>
          </a:p>
        </p:txBody>
      </p:sp>
    </p:spTree>
    <p:extLst>
      <p:ext uri="{BB962C8B-B14F-4D97-AF65-F5344CB8AC3E}">
        <p14:creationId xmlns:p14="http://schemas.microsoft.com/office/powerpoint/2010/main" val="14682411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a:noFill/>
          <a:ln w="12700">
            <a:solidFill>
              <a:prstClr val="black"/>
            </a:solidFill>
          </a:ln>
        </p:spPr>
      </p:sp>
      <p:sp>
        <p:nvSpPr>
          <p:cNvPr id="3" name="Notes Placeholder 2"/>
          <p:cNvSpPr>
            <a:spLocks noGrp="1"/>
          </p:cNvSpPr>
          <p:nvPr>
            <p:ph type="body" idx="1"/>
          </p:nvPr>
        </p:nvSpPr>
        <p:spPr/>
        <p:txBody>
          <a:bodyPr>
            <a:normAutofit fontScale="92500" lnSpcReduction="10000"/>
          </a:bodyPr>
          <a:lstStyle/>
          <a:p>
            <a:endParaRPr lang="en-US" dirty="0" smtClean="0"/>
          </a:p>
        </p:txBody>
      </p:sp>
      <p:sp>
        <p:nvSpPr>
          <p:cNvPr id="4" name="Slide Number Placeholder 3"/>
          <p:cNvSpPr>
            <a:spLocks noGrp="1"/>
          </p:cNvSpPr>
          <p:nvPr>
            <p:ph type="sldNum" sz="quarter" idx="10"/>
          </p:nvPr>
        </p:nvSpPr>
        <p:spPr/>
        <p:txBody>
          <a:bodyPr/>
          <a:lstStyle/>
          <a:p>
            <a:fld id="{805CAB2E-B3AF-4E0A-8642-4B89CD52DE20}" type="slidenum">
              <a:rPr lang="en-US" smtClean="0"/>
              <a:pPr/>
              <a:t>31</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a:noFill/>
          <a:ln w="12700">
            <a:solidFill>
              <a:prstClr val="black"/>
            </a:solidFill>
          </a:ln>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805CAB2E-B3AF-4E0A-8642-4B89CD52DE20}" type="slidenum">
              <a:rPr lang="en-US" smtClean="0"/>
              <a:pPr/>
              <a:t>32</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a:noFill/>
          <a:ln w="12700">
            <a:solidFill>
              <a:prstClr val="black"/>
            </a:solidFill>
          </a:ln>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805CAB2E-B3AF-4E0A-8642-4B89CD52DE20}" type="slidenum">
              <a:rPr lang="en-US" smtClean="0"/>
              <a:pPr/>
              <a:t>33</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lstStyle/>
          <a:p>
            <a:endParaRPr lang="en-US" sz="1200" dirty="0"/>
          </a:p>
        </p:txBody>
      </p:sp>
      <p:sp>
        <p:nvSpPr>
          <p:cNvPr id="5" name="Date Placeholder 4"/>
          <p:cNvSpPr>
            <a:spLocks noGrp="1"/>
          </p:cNvSpPr>
          <p:nvPr>
            <p:ph type="dt" idx="10"/>
          </p:nvPr>
        </p:nvSpPr>
        <p:spPr/>
        <p:txBody>
          <a:bodyPr/>
          <a:lstStyle/>
          <a:p>
            <a:fld id="{9694ABC5-83AA-4674-8EE3-BD0CB2079CA9}" type="datetime1">
              <a:rPr lang="en-US" smtClean="0"/>
              <a:t>12/14/2010</a:t>
            </a:fld>
            <a:endParaRPr lang="en-US"/>
          </a:p>
        </p:txBody>
      </p:sp>
      <p:sp>
        <p:nvSpPr>
          <p:cNvPr id="6" name="Footer Placeholder 5"/>
          <p:cNvSpPr>
            <a:spLocks noGrp="1"/>
          </p:cNvSpPr>
          <p:nvPr>
            <p:ph type="ftr" sz="quarter" idx="11"/>
          </p:nvPr>
        </p:nvSpPr>
        <p:spPr/>
        <p:txBody>
          <a:bodyPr/>
          <a:lstStyle/>
          <a:p>
            <a:r>
              <a:rPr lang="en-US">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latin typeface="Segoe UI" pitchFamily="34" charset="0"/>
              </a:rPr>
            </a:br>
            <a:r>
              <a:rPr lang="en-US">
                <a:solidFill>
                  <a:srgbClr val="000000"/>
                </a:solidFill>
                <a:latin typeface="Segoe UI" pitchFamily="34" charset="0"/>
              </a:rPr>
              <a:t>MICROSOFT MAKES NO WARRANTIES, EXPRESS, IMPLIED OR STATUTORY, AS TO THE INFORMATION IN THIS PRESENTATION.</a:t>
            </a:r>
            <a:endParaRPr lang="en-US" dirty="0">
              <a:solidFill>
                <a:srgbClr val="000000"/>
              </a:solidFill>
              <a:latin typeface="Segoe UI" pitchFamily="34" charset="0"/>
            </a:endParaRPr>
          </a:p>
        </p:txBody>
      </p:sp>
      <p:sp>
        <p:nvSpPr>
          <p:cNvPr id="7" name="Slide Number Placeholder 6"/>
          <p:cNvSpPr>
            <a:spLocks noGrp="1"/>
          </p:cNvSpPr>
          <p:nvPr>
            <p:ph type="sldNum" sz="quarter" idx="12"/>
          </p:nvPr>
        </p:nvSpPr>
        <p:spPr/>
        <p:txBody>
          <a:bodyPr/>
          <a:lstStyle/>
          <a:p>
            <a:fld id="{F1E0B89F-1C4C-4536-A880-98F8C1C804B7}" type="slidenum">
              <a:rPr lang="en-US" smtClean="0"/>
              <a:t>35</a:t>
            </a:fld>
            <a:endParaRPr lang="en-US"/>
          </a:p>
        </p:txBody>
      </p:sp>
      <p:sp>
        <p:nvSpPr>
          <p:cNvPr id="8" name="Header Placeholder 7"/>
          <p:cNvSpPr>
            <a:spLocks noGrp="1"/>
          </p:cNvSpPr>
          <p:nvPr>
            <p:ph type="hdr" sz="quarter" idx="13"/>
          </p:nvPr>
        </p:nvSpPr>
        <p:spPr/>
        <p:txBody>
          <a:bodyPr/>
          <a:lstStyle/>
          <a:p>
            <a:r>
              <a:rPr lang="en-US" smtClean="0">
                <a:latin typeface="Segoe UI" pitchFamily="34" charset="0"/>
              </a:rPr>
              <a:t>TechReady11</a:t>
            </a:r>
            <a:endParaRPr lang="en-US" dirty="0">
              <a:latin typeface="Segoe UI" pitchFamily="34" charset="0"/>
            </a:endParaRPr>
          </a:p>
        </p:txBody>
      </p:sp>
    </p:spTree>
    <p:extLst>
      <p:ext uri="{BB962C8B-B14F-4D97-AF65-F5344CB8AC3E}">
        <p14:creationId xmlns:p14="http://schemas.microsoft.com/office/powerpoint/2010/main" val="25154455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lstStyle/>
          <a:p>
            <a:pPr defTabSz="897005" fontAlgn="base">
              <a:spcBef>
                <a:spcPct val="0"/>
              </a:spcBef>
              <a:spcAft>
                <a:spcPct val="0"/>
              </a:spcAft>
            </a:pPr>
            <a:endParaRPr lang="en-US" dirty="0"/>
          </a:p>
        </p:txBody>
      </p:sp>
      <p:sp>
        <p:nvSpPr>
          <p:cNvPr id="5" name="Date Placeholder 4"/>
          <p:cNvSpPr>
            <a:spLocks noGrp="1"/>
          </p:cNvSpPr>
          <p:nvPr>
            <p:ph type="dt" idx="10"/>
          </p:nvPr>
        </p:nvSpPr>
        <p:spPr/>
        <p:txBody>
          <a:bodyPr/>
          <a:lstStyle/>
          <a:p>
            <a:fld id="{9A70DA4D-2B8F-4F6F-9720-C069BCB9468C}" type="datetime1">
              <a:rPr lang="en-US" smtClean="0"/>
              <a:t>12/14/2010</a:t>
            </a:fld>
            <a:endParaRPr lang="en-US"/>
          </a:p>
        </p:txBody>
      </p:sp>
      <p:sp>
        <p:nvSpPr>
          <p:cNvPr id="6" name="Footer Placeholder 5"/>
          <p:cNvSpPr>
            <a:spLocks noGrp="1"/>
          </p:cNvSpPr>
          <p:nvPr>
            <p:ph type="ftr" sz="quarter" idx="11"/>
          </p:nvPr>
        </p:nvSpPr>
        <p:spPr/>
        <p:txBody>
          <a:bodyPr/>
          <a:lstStyle/>
          <a:p>
            <a:r>
              <a:rPr lang="en-US">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latin typeface="Segoe UI" pitchFamily="34" charset="0"/>
              </a:rPr>
            </a:br>
            <a:r>
              <a:rPr lang="en-US">
                <a:solidFill>
                  <a:srgbClr val="000000"/>
                </a:solidFill>
                <a:latin typeface="Segoe UI" pitchFamily="34" charset="0"/>
              </a:rPr>
              <a:t>MICROSOFT MAKES NO WARRANTIES, EXPRESS, IMPLIED OR STATUTORY, AS TO THE INFORMATION IN THIS PRESENTATION.</a:t>
            </a:r>
            <a:endParaRPr lang="en-US" dirty="0">
              <a:solidFill>
                <a:srgbClr val="000000"/>
              </a:solidFill>
              <a:latin typeface="Segoe UI" pitchFamily="34" charset="0"/>
            </a:endParaRPr>
          </a:p>
        </p:txBody>
      </p:sp>
      <p:sp>
        <p:nvSpPr>
          <p:cNvPr id="7" name="Slide Number Placeholder 6"/>
          <p:cNvSpPr>
            <a:spLocks noGrp="1"/>
          </p:cNvSpPr>
          <p:nvPr>
            <p:ph type="sldNum" sz="quarter" idx="12"/>
          </p:nvPr>
        </p:nvSpPr>
        <p:spPr/>
        <p:txBody>
          <a:bodyPr/>
          <a:lstStyle/>
          <a:p>
            <a:fld id="{F1E0B89F-1C4C-4536-A880-98F8C1C804B7}" type="slidenum">
              <a:rPr lang="en-US" smtClean="0"/>
              <a:t>36</a:t>
            </a:fld>
            <a:endParaRPr lang="en-US"/>
          </a:p>
        </p:txBody>
      </p:sp>
      <p:sp>
        <p:nvSpPr>
          <p:cNvPr id="8" name="Header Placeholder 7"/>
          <p:cNvSpPr>
            <a:spLocks noGrp="1"/>
          </p:cNvSpPr>
          <p:nvPr>
            <p:ph type="hdr" sz="quarter" idx="13"/>
          </p:nvPr>
        </p:nvSpPr>
        <p:spPr/>
        <p:txBody>
          <a:bodyPr/>
          <a:lstStyle/>
          <a:p>
            <a:r>
              <a:rPr lang="en-US" smtClean="0">
                <a:latin typeface="Segoe UI" pitchFamily="34" charset="0"/>
              </a:rPr>
              <a:t>TechReady11</a:t>
            </a:r>
            <a:endParaRPr lang="en-US" dirty="0">
              <a:latin typeface="Segoe UI" pitchFamily="34" charset="0"/>
            </a:endParaRPr>
          </a:p>
        </p:txBody>
      </p:sp>
    </p:spTree>
    <p:extLst>
      <p:ext uri="{BB962C8B-B14F-4D97-AF65-F5344CB8AC3E}">
        <p14:creationId xmlns:p14="http://schemas.microsoft.com/office/powerpoint/2010/main" val="1934109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18001778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0"/>
          </p:nvPr>
        </p:nvSpPr>
        <p:spPr/>
        <p:txBody>
          <a:bodyPr/>
          <a:lstStyle/>
          <a:p>
            <a:fld id="{734266B3-B5D7-4EDD-8D10-38B6AFE84FF5}" type="datetime1">
              <a:rPr lang="en-US" smtClean="0"/>
              <a:t>12/14/2010</a:t>
            </a:fld>
            <a:endParaRPr lang="en-US"/>
          </a:p>
        </p:txBody>
      </p:sp>
      <p:sp>
        <p:nvSpPr>
          <p:cNvPr id="6" name="Footer Placeholder 5"/>
          <p:cNvSpPr>
            <a:spLocks noGrp="1"/>
          </p:cNvSpPr>
          <p:nvPr>
            <p:ph type="ftr" sz="quarter" idx="11"/>
          </p:nvPr>
        </p:nvSpPr>
        <p:spPr/>
        <p:txBody>
          <a:bodyPr/>
          <a:lstStyle/>
          <a:p>
            <a:r>
              <a:rPr lang="en-US">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latin typeface="Segoe UI" pitchFamily="34" charset="0"/>
              </a:rPr>
            </a:br>
            <a:r>
              <a:rPr lang="en-US">
                <a:solidFill>
                  <a:srgbClr val="000000"/>
                </a:solidFill>
                <a:latin typeface="Segoe UI" pitchFamily="34" charset="0"/>
              </a:rPr>
              <a:t>MICROSOFT MAKES NO WARRANTIES, EXPRESS, IMPLIED OR STATUTORY, AS TO THE INFORMATION IN THIS PRESENTATION.</a:t>
            </a:r>
            <a:endParaRPr lang="en-US" dirty="0">
              <a:solidFill>
                <a:srgbClr val="000000"/>
              </a:solidFill>
              <a:latin typeface="Segoe UI" pitchFamily="34" charset="0"/>
            </a:endParaRPr>
          </a:p>
        </p:txBody>
      </p:sp>
      <p:sp>
        <p:nvSpPr>
          <p:cNvPr id="7" name="Slide Number Placeholder 6"/>
          <p:cNvSpPr>
            <a:spLocks noGrp="1"/>
          </p:cNvSpPr>
          <p:nvPr>
            <p:ph type="sldNum" sz="quarter" idx="12"/>
          </p:nvPr>
        </p:nvSpPr>
        <p:spPr/>
        <p:txBody>
          <a:bodyPr/>
          <a:lstStyle/>
          <a:p>
            <a:fld id="{F1E0B89F-1C4C-4536-A880-98F8C1C804B7}" type="slidenum">
              <a:rPr lang="en-US" smtClean="0"/>
              <a:t>37</a:t>
            </a:fld>
            <a:endParaRPr lang="en-US"/>
          </a:p>
        </p:txBody>
      </p:sp>
      <p:sp>
        <p:nvSpPr>
          <p:cNvPr id="8" name="Header Placeholder 7"/>
          <p:cNvSpPr>
            <a:spLocks noGrp="1"/>
          </p:cNvSpPr>
          <p:nvPr>
            <p:ph type="hdr" sz="quarter" idx="13"/>
          </p:nvPr>
        </p:nvSpPr>
        <p:spPr/>
        <p:txBody>
          <a:bodyPr/>
          <a:lstStyle/>
          <a:p>
            <a:r>
              <a:rPr lang="en-US" smtClean="0">
                <a:latin typeface="Segoe UI" pitchFamily="34" charset="0"/>
              </a:rPr>
              <a:t>TechReady11</a:t>
            </a:r>
            <a:endParaRPr lang="en-US" dirty="0">
              <a:latin typeface="Segoe UI" pitchFamily="34" charset="0"/>
            </a:endParaRPr>
          </a:p>
        </p:txBody>
      </p:sp>
    </p:spTree>
    <p:extLst>
      <p:ext uri="{BB962C8B-B14F-4D97-AF65-F5344CB8AC3E}">
        <p14:creationId xmlns:p14="http://schemas.microsoft.com/office/powerpoint/2010/main" val="37701016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0"/>
          </p:nvPr>
        </p:nvSpPr>
        <p:spPr/>
        <p:txBody>
          <a:bodyPr/>
          <a:lstStyle/>
          <a:p>
            <a:fld id="{C63C7715-90A1-4018-9498-3E0D48865700}" type="datetime1">
              <a:rPr lang="en-US" smtClean="0"/>
              <a:t>12/14/2010</a:t>
            </a:fld>
            <a:endParaRPr lang="en-US"/>
          </a:p>
        </p:txBody>
      </p:sp>
      <p:sp>
        <p:nvSpPr>
          <p:cNvPr id="6" name="Footer Placeholder 5"/>
          <p:cNvSpPr>
            <a:spLocks noGrp="1"/>
          </p:cNvSpPr>
          <p:nvPr>
            <p:ph type="ftr" sz="quarter" idx="11"/>
          </p:nvPr>
        </p:nvSpPr>
        <p:spPr/>
        <p:txBody>
          <a:bodyPr/>
          <a:lstStyle/>
          <a:p>
            <a:r>
              <a:rPr lang="en-US">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latin typeface="Segoe UI" pitchFamily="34" charset="0"/>
              </a:rPr>
            </a:br>
            <a:r>
              <a:rPr lang="en-US">
                <a:solidFill>
                  <a:srgbClr val="000000"/>
                </a:solidFill>
                <a:latin typeface="Segoe UI" pitchFamily="34" charset="0"/>
              </a:rPr>
              <a:t>MICROSOFT MAKES NO WARRANTIES, EXPRESS, IMPLIED OR STATUTORY, AS TO THE INFORMATION IN THIS PRESENTATION.</a:t>
            </a:r>
            <a:endParaRPr lang="en-US" dirty="0">
              <a:solidFill>
                <a:srgbClr val="000000"/>
              </a:solidFill>
              <a:latin typeface="Segoe UI" pitchFamily="34" charset="0"/>
            </a:endParaRPr>
          </a:p>
        </p:txBody>
      </p:sp>
      <p:sp>
        <p:nvSpPr>
          <p:cNvPr id="7" name="Slide Number Placeholder 6"/>
          <p:cNvSpPr>
            <a:spLocks noGrp="1"/>
          </p:cNvSpPr>
          <p:nvPr>
            <p:ph type="sldNum" sz="quarter" idx="12"/>
          </p:nvPr>
        </p:nvSpPr>
        <p:spPr/>
        <p:txBody>
          <a:bodyPr/>
          <a:lstStyle/>
          <a:p>
            <a:fld id="{F1E0B89F-1C4C-4536-A880-98F8C1C804B7}" type="slidenum">
              <a:rPr lang="en-US" smtClean="0"/>
              <a:t>38</a:t>
            </a:fld>
            <a:endParaRPr lang="en-US"/>
          </a:p>
        </p:txBody>
      </p:sp>
      <p:sp>
        <p:nvSpPr>
          <p:cNvPr id="8" name="Header Placeholder 7"/>
          <p:cNvSpPr>
            <a:spLocks noGrp="1"/>
          </p:cNvSpPr>
          <p:nvPr>
            <p:ph type="hdr" sz="quarter" idx="13"/>
          </p:nvPr>
        </p:nvSpPr>
        <p:spPr/>
        <p:txBody>
          <a:bodyPr/>
          <a:lstStyle/>
          <a:p>
            <a:r>
              <a:rPr lang="en-US" smtClean="0">
                <a:latin typeface="Segoe UI" pitchFamily="34" charset="0"/>
              </a:rPr>
              <a:t>TechReady11</a:t>
            </a:r>
            <a:endParaRPr lang="en-US" dirty="0">
              <a:latin typeface="Segoe UI" pitchFamily="34" charset="0"/>
            </a:endParaRPr>
          </a:p>
        </p:txBody>
      </p:sp>
    </p:spTree>
    <p:extLst>
      <p:ext uri="{BB962C8B-B14F-4D97-AF65-F5344CB8AC3E}">
        <p14:creationId xmlns:p14="http://schemas.microsoft.com/office/powerpoint/2010/main" val="3431243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a:noFill/>
          <a:ln w="12700">
            <a:solidFill>
              <a:prstClr val="black"/>
            </a:solidFill>
          </a:ln>
        </p:spPr>
      </p:sp>
      <p:sp>
        <p:nvSpPr>
          <p:cNvPr id="3" name="Notes Placeholder 2"/>
          <p:cNvSpPr>
            <a:spLocks noGrp="1"/>
          </p:cNvSpPr>
          <p:nvPr>
            <p:ph type="body" idx="1"/>
          </p:nvPr>
        </p:nvSpPr>
        <p:spPr/>
        <p:txBody>
          <a:bodyPr>
            <a:normAutofit fontScale="55000" lnSpcReduction="20000"/>
          </a:bodyPr>
          <a:lstStyle/>
          <a:p>
            <a:endParaRPr lang="en-US" dirty="0" smtClean="0"/>
          </a:p>
        </p:txBody>
      </p:sp>
      <p:sp>
        <p:nvSpPr>
          <p:cNvPr id="4" name="Slide Number Placeholder 3"/>
          <p:cNvSpPr>
            <a:spLocks noGrp="1"/>
          </p:cNvSpPr>
          <p:nvPr>
            <p:ph type="sldNum" sz="quarter" idx="10"/>
          </p:nvPr>
        </p:nvSpPr>
        <p:spPr/>
        <p:txBody>
          <a:bodyPr/>
          <a:lstStyle/>
          <a:p>
            <a:fld id="{805CAB2E-B3AF-4E0A-8642-4B89CD52DE20}" type="slidenum">
              <a:rPr lang="en-US" smtClean="0"/>
              <a:pPr/>
              <a:t>39</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40</a:t>
            </a:fld>
            <a:endParaRPr lang="en-US" dirty="0"/>
          </a:p>
        </p:txBody>
      </p:sp>
    </p:spTree>
    <p:extLst>
      <p:ext uri="{BB962C8B-B14F-4D97-AF65-F5344CB8AC3E}">
        <p14:creationId xmlns:p14="http://schemas.microsoft.com/office/powerpoint/2010/main" val="42014226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smtClean="0"/>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itchFamily="34" charset="0"/>
              </a:defRPr>
            </a:lvl1pPr>
            <a:lvl2pPr marL="742950" indent="-285750">
              <a:defRPr>
                <a:solidFill>
                  <a:schemeClr val="tx1"/>
                </a:solidFill>
                <a:latin typeface="Segoe UI" pitchFamily="34" charset="0"/>
              </a:defRPr>
            </a:lvl2pPr>
            <a:lvl3pPr marL="1143000" indent="-228600">
              <a:defRPr>
                <a:solidFill>
                  <a:schemeClr val="tx1"/>
                </a:solidFill>
                <a:latin typeface="Segoe UI" pitchFamily="34" charset="0"/>
              </a:defRPr>
            </a:lvl3pPr>
            <a:lvl4pPr marL="1600200" indent="-228600">
              <a:defRPr>
                <a:solidFill>
                  <a:schemeClr val="tx1"/>
                </a:solidFill>
                <a:latin typeface="Segoe UI" pitchFamily="34" charset="0"/>
              </a:defRPr>
            </a:lvl4pPr>
            <a:lvl5pPr marL="2057400" indent="-228600">
              <a:defRPr>
                <a:solidFill>
                  <a:schemeClr val="tx1"/>
                </a:solidFill>
                <a:latin typeface="Segoe UI" pitchFamily="34" charset="0"/>
              </a:defRPr>
            </a:lvl5pPr>
            <a:lvl6pPr marL="2514600" indent="-228600" defTabSz="912813" fontAlgn="base">
              <a:spcBef>
                <a:spcPct val="0"/>
              </a:spcBef>
              <a:spcAft>
                <a:spcPct val="0"/>
              </a:spcAft>
              <a:defRPr>
                <a:solidFill>
                  <a:schemeClr val="tx1"/>
                </a:solidFill>
                <a:latin typeface="Segoe UI" pitchFamily="34" charset="0"/>
              </a:defRPr>
            </a:lvl6pPr>
            <a:lvl7pPr marL="2971800" indent="-228600" defTabSz="912813" fontAlgn="base">
              <a:spcBef>
                <a:spcPct val="0"/>
              </a:spcBef>
              <a:spcAft>
                <a:spcPct val="0"/>
              </a:spcAft>
              <a:defRPr>
                <a:solidFill>
                  <a:schemeClr val="tx1"/>
                </a:solidFill>
                <a:latin typeface="Segoe UI" pitchFamily="34" charset="0"/>
              </a:defRPr>
            </a:lvl7pPr>
            <a:lvl8pPr marL="3429000" indent="-228600" defTabSz="912813" fontAlgn="base">
              <a:spcBef>
                <a:spcPct val="0"/>
              </a:spcBef>
              <a:spcAft>
                <a:spcPct val="0"/>
              </a:spcAft>
              <a:defRPr>
                <a:solidFill>
                  <a:schemeClr val="tx1"/>
                </a:solidFill>
                <a:latin typeface="Segoe UI" pitchFamily="34" charset="0"/>
              </a:defRPr>
            </a:lvl8pPr>
            <a:lvl9pPr marL="3886200" indent="-228600" defTabSz="912813" fontAlgn="base">
              <a:spcBef>
                <a:spcPct val="0"/>
              </a:spcBef>
              <a:spcAft>
                <a:spcPct val="0"/>
              </a:spcAft>
              <a:defRPr>
                <a:solidFill>
                  <a:schemeClr val="tx1"/>
                </a:solidFill>
                <a:latin typeface="Segoe UI" pitchFamily="34" charset="0"/>
              </a:defRPr>
            </a:lvl9pPr>
          </a:lstStyle>
          <a:p>
            <a:pPr defTabSz="912813" fontAlgn="base">
              <a:spcBef>
                <a:spcPct val="0"/>
              </a:spcBef>
              <a:spcAft>
                <a:spcPct val="0"/>
              </a:spcAft>
            </a:pPr>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smtClean="0"/>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itchFamily="34" charset="0"/>
              </a:defRPr>
            </a:lvl1pPr>
            <a:lvl2pPr marL="742950" indent="-285750">
              <a:defRPr>
                <a:solidFill>
                  <a:schemeClr val="tx1"/>
                </a:solidFill>
                <a:latin typeface="Segoe UI" pitchFamily="34" charset="0"/>
              </a:defRPr>
            </a:lvl2pPr>
            <a:lvl3pPr marL="1143000" indent="-228600">
              <a:defRPr>
                <a:solidFill>
                  <a:schemeClr val="tx1"/>
                </a:solidFill>
                <a:latin typeface="Segoe UI" pitchFamily="34" charset="0"/>
              </a:defRPr>
            </a:lvl3pPr>
            <a:lvl4pPr marL="1600200" indent="-228600">
              <a:defRPr>
                <a:solidFill>
                  <a:schemeClr val="tx1"/>
                </a:solidFill>
                <a:latin typeface="Segoe UI" pitchFamily="34" charset="0"/>
              </a:defRPr>
            </a:lvl4pPr>
            <a:lvl5pPr marL="2057400" indent="-228600">
              <a:defRPr>
                <a:solidFill>
                  <a:schemeClr val="tx1"/>
                </a:solidFill>
                <a:latin typeface="Segoe UI" pitchFamily="34" charset="0"/>
              </a:defRPr>
            </a:lvl5pPr>
            <a:lvl6pPr marL="2514600" indent="-228600" defTabSz="912813" fontAlgn="base">
              <a:spcBef>
                <a:spcPct val="0"/>
              </a:spcBef>
              <a:spcAft>
                <a:spcPct val="0"/>
              </a:spcAft>
              <a:defRPr>
                <a:solidFill>
                  <a:schemeClr val="tx1"/>
                </a:solidFill>
                <a:latin typeface="Segoe UI" pitchFamily="34" charset="0"/>
              </a:defRPr>
            </a:lvl6pPr>
            <a:lvl7pPr marL="2971800" indent="-228600" defTabSz="912813" fontAlgn="base">
              <a:spcBef>
                <a:spcPct val="0"/>
              </a:spcBef>
              <a:spcAft>
                <a:spcPct val="0"/>
              </a:spcAft>
              <a:defRPr>
                <a:solidFill>
                  <a:schemeClr val="tx1"/>
                </a:solidFill>
                <a:latin typeface="Segoe UI" pitchFamily="34" charset="0"/>
              </a:defRPr>
            </a:lvl7pPr>
            <a:lvl8pPr marL="3429000" indent="-228600" defTabSz="912813" fontAlgn="base">
              <a:spcBef>
                <a:spcPct val="0"/>
              </a:spcBef>
              <a:spcAft>
                <a:spcPct val="0"/>
              </a:spcAft>
              <a:defRPr>
                <a:solidFill>
                  <a:schemeClr val="tx1"/>
                </a:solidFill>
                <a:latin typeface="Segoe UI" pitchFamily="34" charset="0"/>
              </a:defRPr>
            </a:lvl8pPr>
            <a:lvl9pPr marL="3886200" indent="-228600" defTabSz="912813" fontAlgn="base">
              <a:spcBef>
                <a:spcPct val="0"/>
              </a:spcBef>
              <a:spcAft>
                <a:spcPct val="0"/>
              </a:spcAft>
              <a:defRPr>
                <a:solidFill>
                  <a:schemeClr val="tx1"/>
                </a:solidFill>
                <a:latin typeface="Segoe UI" pitchFamily="34" charset="0"/>
              </a:defRPr>
            </a:lvl9pPr>
          </a:lstStyle>
          <a:p>
            <a:pPr defTabSz="912813" fontAlgn="base">
              <a:spcBef>
                <a:spcPct val="0"/>
              </a:spcBef>
              <a:spcAft>
                <a:spcPct val="0"/>
              </a:spcAft>
            </a:pP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456647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39080650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E5DE3CD-E5C9-4F9C-B503-AF9542233F0C}" type="slidenum">
              <a:rPr lang="en-US" smtClean="0"/>
              <a:pPr/>
              <a:t>7</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10563312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10563312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27664" y="1905002"/>
            <a:ext cx="7683913"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727662" y="4343403"/>
            <a:ext cx="7683914"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89963662"/>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ustom Layout">
    <p:bg>
      <p:bgPr>
        <a:gradFill flip="none" rotWithShape="1">
          <a:gsLst>
            <a:gs pos="0">
              <a:schemeClr val="bg1">
                <a:lumMod val="95000"/>
                <a:lumOff val="5000"/>
              </a:schemeClr>
            </a:gs>
            <a:gs pos="72000">
              <a:schemeClr val="bg1">
                <a:lumMod val="75000"/>
                <a:lumOff val="25000"/>
              </a:schemeClr>
            </a:gs>
            <a:gs pos="100000">
              <a:schemeClr val="bg1">
                <a:lumMod val="50000"/>
                <a:lumOff val="50000"/>
              </a:schemeClr>
            </a:gs>
          </a:gsLst>
          <a:lin ang="189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9613732"/>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447801"/>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447801"/>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7"/>
            <a:ext cx="9144001" cy="619125"/>
          </a:xfrm>
          <a:solidFill>
            <a:srgbClr val="FFFF99"/>
          </a:solidFill>
        </p:spPr>
        <p:txBody>
          <a:bodyPr wrap="square" lIns="152388" tIns="76193" rIns="152388" bIns="76193"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457244" y="1050411"/>
            <a:ext cx="8229557" cy="2000548"/>
          </a:xfrm>
        </p:spPr>
        <p:txBody>
          <a:bodyPr/>
          <a:lstStyle>
            <a:lvl1pPr marL="234950" indent="-234950">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29803960"/>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457244" y="1050411"/>
            <a:ext cx="8229557" cy="2000548"/>
          </a:xfrm>
        </p:spPr>
        <p:txBody>
          <a:bodyPr/>
          <a:lstStyle>
            <a:lvl1pPr marL="234950" indent="-234950">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517893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457244" y="1050411"/>
            <a:ext cx="8229557" cy="2000548"/>
          </a:xfrm>
        </p:spPr>
        <p:txBody>
          <a:bodyPr/>
          <a:lstStyle>
            <a:lvl1pPr marL="234950" indent="-234950">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1976390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391112"/>
            <a:ext cx="6994362"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409778" y="4724402"/>
            <a:ext cx="6994363" cy="461665"/>
          </a:xfrm>
        </p:spPr>
        <p:txBody>
          <a:bodyPr>
            <a:noAutofit/>
          </a:bodyPr>
          <a:lstStyle>
            <a:lvl1pPr marL="0" indent="0" algn="l">
              <a:lnSpc>
                <a:spcPct val="90000"/>
              </a:lnSpc>
              <a:spcBef>
                <a:spcPts val="0"/>
              </a:spcBef>
              <a:buNone/>
              <a:defRPr sz="2800">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2285406" y="3040957"/>
            <a:ext cx="6126171" cy="137864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1" u="none" strike="noStrike" kern="1200" cap="none" spc="-643" normalizeH="0" baseline="0" noProof="0" dirty="0" smtClean="0">
                <a:ln w="11430"/>
                <a:gradFill>
                  <a:gsLst>
                    <a:gs pos="0">
                      <a:schemeClr val="tx1"/>
                    </a:gs>
                    <a:gs pos="88000">
                      <a:schemeClr val="tx1"/>
                    </a:gs>
                  </a:gsLst>
                  <a:lin ang="5400000"/>
                </a:gradFill>
                <a:effectLst/>
                <a:uLnTx/>
                <a:uFillTx/>
                <a:latin typeface="+mj-lt"/>
                <a:ea typeface="+mn-ea"/>
                <a:cs typeface="+mn-cs"/>
              </a:defRPr>
            </a:lvl1pPr>
          </a:lstStyle>
          <a:p>
            <a:pPr lvl="0"/>
            <a:r>
              <a:rPr lang="en-US" dirty="0" smtClean="0"/>
              <a:t>click to…</a:t>
            </a:r>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2"/>
            <a:ext cx="8363938" cy="60939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1"/>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89436" y="1447801"/>
            <a:ext cx="8363938"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9436" y="1447802"/>
            <a:ext cx="4115872" cy="1764585"/>
          </a:xfrm>
        </p:spPr>
        <p:txBody>
          <a:bodyPr/>
          <a:lstStyle>
            <a:lvl1pPr marL="339962" indent="-339962">
              <a:lnSpc>
                <a:spcPct val="90000"/>
              </a:lnSpc>
              <a:defRPr sz="2800"/>
            </a:lvl1pPr>
            <a:lvl2pPr marL="673310" indent="-325411">
              <a:lnSpc>
                <a:spcPct val="90000"/>
              </a:lnSpc>
              <a:defRPr sz="2400"/>
            </a:lvl2pPr>
            <a:lvl3pPr marL="953745" indent="-288372">
              <a:lnSpc>
                <a:spcPct val="90000"/>
              </a:lnSpc>
              <a:defRPr sz="2000"/>
            </a:lvl3pPr>
            <a:lvl4pPr marL="1227566" indent="-273821">
              <a:lnSpc>
                <a:spcPct val="90000"/>
              </a:lnSpc>
              <a:defRPr sz="1900"/>
            </a:lvl4pPr>
            <a:lvl5pPr marL="1515939" indent="-280435">
              <a:lnSpc>
                <a:spcPct val="90000"/>
              </a:lnSpc>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1" y="1447802"/>
            <a:ext cx="4115872" cy="1764585"/>
          </a:xfrm>
        </p:spPr>
        <p:txBody>
          <a:bodyPr/>
          <a:lstStyle>
            <a:lvl1pPr marL="347899" indent="-347899">
              <a:lnSpc>
                <a:spcPct val="90000"/>
              </a:lnSpc>
              <a:defRPr sz="2800"/>
            </a:lvl1pPr>
            <a:lvl2pPr marL="673310" indent="-339962">
              <a:lnSpc>
                <a:spcPct val="90000"/>
              </a:lnSpc>
              <a:defRPr sz="2400"/>
            </a:lvl2pPr>
            <a:lvl3pPr marL="961682" indent="-302923">
              <a:lnSpc>
                <a:spcPct val="90000"/>
              </a:lnSpc>
              <a:defRPr sz="2000"/>
            </a:lvl3pPr>
            <a:lvl4pPr marL="1227566" indent="-265885">
              <a:lnSpc>
                <a:spcPct val="90000"/>
              </a:lnSpc>
              <a:defRPr sz="1900"/>
            </a:lvl4pPr>
            <a:lvl5pPr marL="1515939" indent="-273821">
              <a:lnSpc>
                <a:spcPct val="90000"/>
              </a:lnSpc>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406939"/>
            <a:ext cx="4115872" cy="350865"/>
          </a:xfrm>
        </p:spPr>
        <p:txBody>
          <a:bodyPr anchor="b"/>
          <a:lstStyle>
            <a:lvl1pPr marL="0" indent="0">
              <a:lnSpc>
                <a:spcPct val="90000"/>
              </a:lnSpc>
              <a:spcBef>
                <a:spcPts val="0"/>
              </a:spcBef>
              <a:buNone/>
              <a:defRPr sz="2500" b="1"/>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133602"/>
            <a:ext cx="4114800" cy="1555297"/>
          </a:xfrm>
        </p:spPr>
        <p:txBody>
          <a:bodyPr/>
          <a:lstStyle>
            <a:lvl1pPr marL="281759" indent="-281759">
              <a:defRPr sz="2300"/>
            </a:lvl1pPr>
            <a:lvl2pPr marL="562195" indent="-265885">
              <a:defRPr sz="2000"/>
            </a:lvl2pPr>
            <a:lvl3pPr marL="813528" indent="-243397">
              <a:defRPr sz="1900"/>
            </a:lvl3pPr>
            <a:lvl4pPr marL="1050311" indent="-228847">
              <a:defRPr sz="1700"/>
            </a:lvl4pPr>
            <a:lvl5pPr marL="1279156" indent="-20635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406939"/>
            <a:ext cx="4115872" cy="350865"/>
          </a:xfrm>
        </p:spPr>
        <p:txBody>
          <a:bodyPr anchor="b"/>
          <a:lstStyle>
            <a:lvl1pPr marL="0" indent="0">
              <a:lnSpc>
                <a:spcPct val="90000"/>
              </a:lnSpc>
              <a:spcBef>
                <a:spcPts val="0"/>
              </a:spcBef>
              <a:buNone/>
              <a:defRPr sz="2500" b="1"/>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7501" y="2133602"/>
            <a:ext cx="4115872" cy="1578619"/>
          </a:xfrm>
        </p:spPr>
        <p:txBody>
          <a:bodyPr/>
          <a:lstStyle>
            <a:lvl1pPr marL="296308" indent="-296308">
              <a:defRPr sz="2300"/>
            </a:lvl1pPr>
            <a:lvl2pPr marL="570131" indent="-273821">
              <a:defRPr sz="2000"/>
            </a:lvl2pPr>
            <a:lvl3pPr marL="821464" indent="-244720">
              <a:defRPr sz="1900"/>
            </a:lvl3pPr>
            <a:lvl4pPr marL="1050311" indent="-236783">
              <a:defRPr sz="1700"/>
            </a:lvl4pPr>
            <a:lvl5pPr marL="1279156" indent="-22090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228602"/>
            <a:ext cx="8363938" cy="609399"/>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36" y="1447801"/>
            <a:ext cx="8363937"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22" r:id="rId10"/>
    <p:sldLayoutId id="2147483765" r:id="rId11"/>
    <p:sldLayoutId id="2147483703" r:id="rId12"/>
    <p:sldLayoutId id="2147483704" r:id="rId13"/>
    <p:sldLayoutId id="2147483769" r:id="rId14"/>
    <p:sldLayoutId id="2147483770" r:id="rId15"/>
    <p:sldLayoutId id="2147483771" r:id="rId16"/>
  </p:sldLayoutIdLst>
  <p:transition>
    <p:fade/>
  </p:transition>
  <p:timing>
    <p:tnLst>
      <p:par>
        <p:cTn id="1" dur="indefinite" restart="never" nodeType="tmRoot"/>
      </p:par>
    </p:tnLst>
  </p:timing>
  <p:txStyles>
    <p:titleStyle>
      <a:lvl1pPr algn="l" defTabSz="914325"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55" indent="-460355" algn="l" defTabSz="914325" rtl="0" eaLnBrk="1" latinLnBrk="0" hangingPunct="1">
        <a:lnSpc>
          <a:spcPct val="90000"/>
        </a:lnSpc>
        <a:spcBef>
          <a:spcPct val="20000"/>
        </a:spcBef>
        <a:buSzPct val="90000"/>
        <a:buFontTx/>
        <a:buBlip>
          <a:blip r:embed="rId19"/>
        </a:buBlip>
        <a:defRPr sz="3200" kern="1200">
          <a:gradFill>
            <a:gsLst>
              <a:gs pos="0">
                <a:schemeClr val="tx1"/>
              </a:gs>
              <a:gs pos="86000">
                <a:schemeClr val="tx1"/>
              </a:gs>
            </a:gsLst>
            <a:lin ang="5400000" scaled="0"/>
          </a:gradFill>
          <a:latin typeface="+mn-lt"/>
          <a:ea typeface="+mn-ea"/>
          <a:cs typeface="+mn-cs"/>
        </a:defRPr>
      </a:lvl1pPr>
      <a:lvl2pPr marL="855628" indent="-395272" algn="l" defTabSz="914325" rtl="0" eaLnBrk="1" latinLnBrk="0" hangingPunct="1">
        <a:lnSpc>
          <a:spcPct val="90000"/>
        </a:lnSpc>
        <a:spcBef>
          <a:spcPct val="20000"/>
        </a:spcBef>
        <a:buSzPct val="90000"/>
        <a:buFontTx/>
        <a:buBlip>
          <a:blip r:embed="rId20"/>
        </a:buBlip>
        <a:defRPr sz="2800" kern="1200">
          <a:gradFill>
            <a:gsLst>
              <a:gs pos="0">
                <a:schemeClr val="tx1"/>
              </a:gs>
              <a:gs pos="86000">
                <a:schemeClr val="tx1"/>
              </a:gs>
            </a:gsLst>
            <a:lin ang="5400000" scaled="0"/>
          </a:gradFill>
          <a:latin typeface="+mn-lt"/>
          <a:ea typeface="+mn-ea"/>
          <a:cs typeface="+mn-cs"/>
        </a:defRPr>
      </a:lvl2pPr>
      <a:lvl3pPr marL="1258836" indent="-403208" algn="l" defTabSz="914325" rtl="0" eaLnBrk="1" latinLnBrk="0" hangingPunct="1">
        <a:lnSpc>
          <a:spcPct val="90000"/>
        </a:lnSpc>
        <a:spcBef>
          <a:spcPct val="20000"/>
        </a:spcBef>
        <a:buSzPct val="90000"/>
        <a:buFontTx/>
        <a:buBlip>
          <a:blip r:embed="rId20"/>
        </a:buBlip>
        <a:defRPr sz="2400" kern="1200">
          <a:gradFill>
            <a:gsLst>
              <a:gs pos="0">
                <a:schemeClr val="tx1"/>
              </a:gs>
              <a:gs pos="86000">
                <a:schemeClr val="tx1"/>
              </a:gs>
            </a:gsLst>
            <a:lin ang="5400000" scaled="0"/>
          </a:gradFill>
          <a:latin typeface="+mn-lt"/>
          <a:ea typeface="+mn-ea"/>
          <a:cs typeface="+mn-cs"/>
        </a:defRPr>
      </a:lvl3pPr>
      <a:lvl4pPr marL="1604896" indent="-346061" algn="l" defTabSz="914325" rtl="0" eaLnBrk="1" latinLnBrk="0" hangingPunct="1">
        <a:lnSpc>
          <a:spcPct val="90000"/>
        </a:lnSpc>
        <a:spcBef>
          <a:spcPct val="20000"/>
        </a:spcBef>
        <a:buSzPct val="90000"/>
        <a:buFontTx/>
        <a:buBlip>
          <a:blip r:embed="rId20"/>
        </a:buBlip>
        <a:defRPr sz="2000" kern="1200">
          <a:gradFill>
            <a:gsLst>
              <a:gs pos="0">
                <a:schemeClr val="tx1"/>
              </a:gs>
              <a:gs pos="86000">
                <a:schemeClr val="tx1"/>
              </a:gs>
            </a:gsLst>
            <a:lin ang="5400000" scaled="0"/>
          </a:gradFill>
          <a:latin typeface="+mn-lt"/>
          <a:ea typeface="+mn-ea"/>
          <a:cs typeface="+mn-cs"/>
        </a:defRPr>
      </a:lvl4pPr>
      <a:lvl5pPr marL="1941432" indent="-336536" algn="l" defTabSz="914325" rtl="0" eaLnBrk="1" latinLnBrk="0" hangingPunct="1">
        <a:lnSpc>
          <a:spcPct val="90000"/>
        </a:lnSpc>
        <a:spcBef>
          <a:spcPct val="20000"/>
        </a:spcBef>
        <a:buSzPct val="90000"/>
        <a:buFontTx/>
        <a:buBlip>
          <a:blip r:embed="rId20"/>
        </a:buBlip>
        <a:defRPr sz="2000" kern="1200">
          <a:gradFill>
            <a:gsLst>
              <a:gs pos="0">
                <a:schemeClr val="tx1"/>
              </a:gs>
              <a:gs pos="86000">
                <a:schemeClr val="tx1"/>
              </a:gs>
            </a:gsLst>
            <a:lin ang="5400000" scaled="0"/>
          </a:gra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twitter.com/ericnel" TargetMode="External"/><Relationship Id="rId2" Type="http://schemas.openxmlformats.org/officeDocument/2006/relationships/hyperlink" Target="http://bit.ly/ericnelson" TargetMode="External"/><Relationship Id="rId1" Type="http://schemas.openxmlformats.org/officeDocument/2006/relationships/slideLayout" Target="../slideLayouts/slideLayout7.xml"/><Relationship Id="rId4" Type="http://schemas.openxmlformats.org/officeDocument/2006/relationships/hyperlink" Target="mailto:Eric.nelson@microsoft.com"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119212" y="2095376"/>
            <a:ext cx="6715172" cy="914400"/>
          </a:xfrm>
        </p:spPr>
        <p:txBody>
          <a:bodyPr>
            <a:noAutofit/>
          </a:bodyPr>
          <a:lstStyle/>
          <a:p>
            <a:r>
              <a:rPr lang="en-GB" sz="7200" dirty="0" smtClean="0"/>
              <a:t>SQL Azure</a:t>
            </a:r>
            <a:endParaRPr lang="en-GB" sz="7200" dirty="0"/>
          </a:p>
        </p:txBody>
      </p:sp>
      <p:sp>
        <p:nvSpPr>
          <p:cNvPr id="7" name="Title 1"/>
          <p:cNvSpPr txBox="1">
            <a:spLocks/>
          </p:cNvSpPr>
          <p:nvPr/>
        </p:nvSpPr>
        <p:spPr>
          <a:xfrm>
            <a:off x="1119212" y="4557722"/>
            <a:ext cx="7072362" cy="1500198"/>
          </a:xfrm>
          <a:prstGeom prst="rect">
            <a:avLst/>
          </a:prstGeom>
        </p:spPr>
        <p:txBody>
          <a:bodyPr vert="horz" anchor="b"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sz="2800" b="0" i="0" u="none" strike="noStrike" kern="1200" cap="none" spc="0" normalizeH="0" baseline="0" noProof="0" dirty="0" smtClean="0">
                <a:ln>
                  <a:noFill/>
                </a:ln>
                <a:solidFill>
                  <a:schemeClr val="accent3"/>
                </a:solidFill>
                <a:effectLst/>
                <a:uLnTx/>
                <a:uFillTx/>
                <a:latin typeface="+mj-lt"/>
                <a:ea typeface="+mj-ea"/>
                <a:cs typeface="+mj-cs"/>
              </a:rPr>
              <a:t>Eric Nelson</a:t>
            </a:r>
          </a:p>
          <a:p>
            <a:pPr marL="0" marR="0" lvl="0" indent="0" algn="l" defTabSz="914400" rtl="0" eaLnBrk="1" fontAlgn="auto" latinLnBrk="0" hangingPunct="1">
              <a:lnSpc>
                <a:spcPct val="100000"/>
              </a:lnSpc>
              <a:spcBef>
                <a:spcPct val="0"/>
              </a:spcBef>
              <a:spcAft>
                <a:spcPts val="0"/>
              </a:spcAft>
              <a:buClrTx/>
              <a:buSzTx/>
              <a:buFontTx/>
              <a:buNone/>
              <a:tabLst/>
              <a:defRPr/>
            </a:pPr>
            <a:r>
              <a:rPr lang="en-GB" sz="2800" dirty="0" smtClean="0">
                <a:solidFill>
                  <a:schemeClr val="accent3"/>
                </a:solidFill>
                <a:latin typeface="+mj-lt"/>
                <a:ea typeface="+mj-ea"/>
                <a:cs typeface="+mj-cs"/>
              </a:rPr>
              <a:t>Application Architect, Microsoft </a:t>
            </a:r>
          </a:p>
          <a:p>
            <a:pPr lvl="0">
              <a:spcBef>
                <a:spcPct val="0"/>
              </a:spcBef>
              <a:defRPr/>
            </a:pPr>
            <a:r>
              <a:rPr lang="en-GB" sz="2800" dirty="0" smtClean="0">
                <a:solidFill>
                  <a:schemeClr val="accent3"/>
                </a:solidFill>
                <a:latin typeface="+mj-lt"/>
                <a:ea typeface="+mj-ea"/>
                <a:cs typeface="+mj-cs"/>
                <a:hlinkClick r:id="rId2"/>
              </a:rPr>
              <a:t>http://bit.ly/ericnelson</a:t>
            </a:r>
            <a:r>
              <a:rPr lang="en-GB" sz="2800" dirty="0" smtClean="0">
                <a:solidFill>
                  <a:schemeClr val="accent3"/>
                </a:solidFill>
                <a:latin typeface="+mj-lt"/>
                <a:ea typeface="+mj-ea"/>
                <a:cs typeface="+mj-cs"/>
              </a:rPr>
              <a:t> | </a:t>
            </a:r>
            <a:r>
              <a:rPr lang="en-GB" sz="2800" dirty="0" smtClean="0">
                <a:solidFill>
                  <a:schemeClr val="accent3"/>
                </a:solidFill>
                <a:latin typeface="+mj-lt"/>
                <a:ea typeface="+mj-ea"/>
                <a:cs typeface="+mj-cs"/>
                <a:hlinkClick r:id="rId3"/>
              </a:rPr>
              <a:t>http://twitter.com/ericnel</a:t>
            </a:r>
            <a:r>
              <a:rPr lang="en-GB" sz="2800" dirty="0" smtClean="0">
                <a:solidFill>
                  <a:schemeClr val="accent3"/>
                </a:solidFill>
                <a:latin typeface="+mj-lt"/>
                <a:ea typeface="+mj-ea"/>
                <a:cs typeface="+mj-cs"/>
              </a:rPr>
              <a:t> </a:t>
            </a:r>
          </a:p>
          <a:p>
            <a:pPr lvl="0">
              <a:spcBef>
                <a:spcPct val="0"/>
              </a:spcBef>
              <a:defRPr/>
            </a:pPr>
            <a:r>
              <a:rPr lang="en-GB" sz="2800" dirty="0" smtClean="0">
                <a:solidFill>
                  <a:schemeClr val="accent3"/>
                </a:solidFill>
                <a:latin typeface="+mj-lt"/>
                <a:ea typeface="+mj-ea"/>
                <a:cs typeface="+mj-cs"/>
                <a:hlinkClick r:id="rId4"/>
              </a:rPr>
              <a:t>Eric.nelson@microsoft.com</a:t>
            </a:r>
            <a:r>
              <a:rPr lang="en-GB" sz="2800" dirty="0" smtClean="0">
                <a:solidFill>
                  <a:schemeClr val="accent3"/>
                </a:solidFill>
                <a:latin typeface="+mj-lt"/>
                <a:ea typeface="+mj-ea"/>
                <a:cs typeface="+mj-cs"/>
              </a:rPr>
              <a:t>  </a:t>
            </a:r>
            <a:endParaRPr kumimoji="0" lang="en-GB" sz="2800" b="0" i="0" u="none" strike="noStrike" kern="1200" cap="none" spc="0" normalizeH="0" baseline="0" noProof="0" dirty="0">
              <a:ln>
                <a:noFill/>
              </a:ln>
              <a:solidFill>
                <a:schemeClr val="accent3"/>
              </a:solidFill>
              <a:effectLst/>
              <a:uLnTx/>
              <a:uFillTx/>
              <a:latin typeface="+mj-lt"/>
              <a:ea typeface="+mj-ea"/>
              <a:cs typeface="+mj-cs"/>
            </a:endParaRPr>
          </a:p>
        </p:txBody>
      </p:sp>
    </p:spTree>
    <p:extLst>
      <p:ext uri="{BB962C8B-B14F-4D97-AF65-F5344CB8AC3E}">
        <p14:creationId xmlns:p14="http://schemas.microsoft.com/office/powerpoint/2010/main" val="1666370525"/>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97232" y="374075"/>
            <a:ext cx="8363938" cy="609399"/>
          </a:xfrm>
        </p:spPr>
        <p:txBody>
          <a:bodyPr/>
          <a:lstStyle/>
          <a:p>
            <a:r>
              <a:rPr lang="en-US" dirty="0" smtClean="0"/>
              <a:t>SQL Azure Compatibility</a:t>
            </a:r>
            <a:endParaRPr lang="en-US" dirty="0"/>
          </a:p>
        </p:txBody>
      </p:sp>
      <p:sp>
        <p:nvSpPr>
          <p:cNvPr id="8" name="Text Placeholder 7"/>
          <p:cNvSpPr>
            <a:spLocks noGrp="1"/>
          </p:cNvSpPr>
          <p:nvPr>
            <p:ph type="body" idx="1"/>
          </p:nvPr>
        </p:nvSpPr>
        <p:spPr>
          <a:xfrm>
            <a:off x="389436" y="871407"/>
            <a:ext cx="4115872" cy="886397"/>
          </a:xfrm>
        </p:spPr>
        <p:txBody>
          <a:bodyPr/>
          <a:lstStyle/>
          <a:p>
            <a:endParaRPr lang="en-US" sz="3200" dirty="0" smtClean="0"/>
          </a:p>
          <a:p>
            <a:r>
              <a:rPr lang="en-US" sz="3200" dirty="0" smtClean="0"/>
              <a:t>Currently Supported</a:t>
            </a:r>
            <a:endParaRPr lang="en-US" sz="3200" dirty="0"/>
          </a:p>
        </p:txBody>
      </p:sp>
      <p:sp>
        <p:nvSpPr>
          <p:cNvPr id="9" name="Content Placeholder 8"/>
          <p:cNvSpPr>
            <a:spLocks noGrp="1"/>
          </p:cNvSpPr>
          <p:nvPr>
            <p:ph sz="half" idx="2"/>
          </p:nvPr>
        </p:nvSpPr>
        <p:spPr>
          <a:xfrm>
            <a:off x="381001" y="2133600"/>
            <a:ext cx="4114800" cy="3594830"/>
          </a:xfrm>
        </p:spPr>
        <p:txBody>
          <a:bodyPr/>
          <a:lstStyle/>
          <a:p>
            <a:r>
              <a:rPr lang="en-US" sz="3200" dirty="0" smtClean="0"/>
              <a:t>Tables, indexes and views</a:t>
            </a:r>
          </a:p>
          <a:p>
            <a:r>
              <a:rPr lang="en-US" sz="3200" dirty="0" smtClean="0"/>
              <a:t>Stored Procedures</a:t>
            </a:r>
          </a:p>
          <a:p>
            <a:r>
              <a:rPr lang="en-US" sz="3200" dirty="0" smtClean="0"/>
              <a:t>Triggers</a:t>
            </a:r>
          </a:p>
          <a:p>
            <a:r>
              <a:rPr lang="en-US" sz="3200" dirty="0" smtClean="0"/>
              <a:t>Constraints</a:t>
            </a:r>
          </a:p>
          <a:p>
            <a:r>
              <a:rPr lang="en-US" sz="3200" dirty="0" smtClean="0"/>
              <a:t>Table variables, </a:t>
            </a:r>
            <a:br>
              <a:rPr lang="en-US" sz="3200" dirty="0" smtClean="0"/>
            </a:br>
            <a:r>
              <a:rPr lang="en-US" sz="3200" dirty="0" smtClean="0"/>
              <a:t>session temp tables (#t)</a:t>
            </a:r>
          </a:p>
          <a:p>
            <a:r>
              <a:rPr lang="en-US" sz="3200" dirty="0" smtClean="0"/>
              <a:t>Spatial types</a:t>
            </a:r>
          </a:p>
        </p:txBody>
      </p:sp>
      <p:sp>
        <p:nvSpPr>
          <p:cNvPr id="10" name="Text Placeholder 9"/>
          <p:cNvSpPr>
            <a:spLocks noGrp="1"/>
          </p:cNvSpPr>
          <p:nvPr>
            <p:ph type="body" sz="quarter" idx="3"/>
          </p:nvPr>
        </p:nvSpPr>
        <p:spPr>
          <a:xfrm>
            <a:off x="4637501" y="871407"/>
            <a:ext cx="4115872" cy="886397"/>
          </a:xfrm>
        </p:spPr>
        <p:txBody>
          <a:bodyPr/>
          <a:lstStyle/>
          <a:p>
            <a:endParaRPr lang="en-US" sz="3200" dirty="0" smtClean="0"/>
          </a:p>
          <a:p>
            <a:r>
              <a:rPr lang="en-US" sz="3200" u="sng" dirty="0" smtClean="0"/>
              <a:t>Not</a:t>
            </a:r>
            <a:r>
              <a:rPr lang="en-US" sz="3200" dirty="0" smtClean="0"/>
              <a:t> Currently Supported</a:t>
            </a:r>
            <a:endParaRPr lang="en-US" sz="3200" dirty="0"/>
          </a:p>
        </p:txBody>
      </p:sp>
      <p:sp>
        <p:nvSpPr>
          <p:cNvPr id="11" name="Content Placeholder 10"/>
          <p:cNvSpPr>
            <a:spLocks noGrp="1"/>
          </p:cNvSpPr>
          <p:nvPr>
            <p:ph sz="quarter" idx="4"/>
          </p:nvPr>
        </p:nvSpPr>
        <p:spPr>
          <a:xfrm>
            <a:off x="4637501" y="2133603"/>
            <a:ext cx="4115872" cy="4038029"/>
          </a:xfrm>
        </p:spPr>
        <p:txBody>
          <a:bodyPr/>
          <a:lstStyle/>
          <a:p>
            <a:r>
              <a:rPr lang="en-US" sz="3200" dirty="0" smtClean="0"/>
              <a:t>Data Types</a:t>
            </a:r>
          </a:p>
          <a:p>
            <a:pPr lvl="1"/>
            <a:r>
              <a:rPr lang="en-US" sz="3200" dirty="0" smtClean="0"/>
              <a:t>XML, </a:t>
            </a:r>
            <a:r>
              <a:rPr lang="en-US" sz="3200" dirty="0" err="1" smtClean="0"/>
              <a:t>HierarchyId</a:t>
            </a:r>
            <a:r>
              <a:rPr lang="en-US" sz="3200" dirty="0" smtClean="0"/>
              <a:t>, Sparse Columns, </a:t>
            </a:r>
            <a:r>
              <a:rPr lang="en-US" sz="3200" dirty="0" err="1" smtClean="0"/>
              <a:t>Filestream</a:t>
            </a:r>
            <a:endParaRPr lang="en-US" sz="3200" dirty="0" smtClean="0"/>
          </a:p>
          <a:p>
            <a:r>
              <a:rPr lang="en-US" sz="3200" dirty="0"/>
              <a:t>Partitions</a:t>
            </a:r>
          </a:p>
          <a:p>
            <a:r>
              <a:rPr lang="en-US" sz="3200" dirty="0" smtClean="0"/>
              <a:t>Full-text indexes</a:t>
            </a:r>
          </a:p>
          <a:p>
            <a:r>
              <a:rPr lang="en-US" sz="3200" dirty="0" smtClean="0"/>
              <a:t>SQL-CLR</a:t>
            </a:r>
          </a:p>
          <a:p>
            <a:endParaRPr lang="en-US" sz="3200" dirty="0" smtClean="0"/>
          </a:p>
        </p:txBody>
      </p:sp>
      <p:sp>
        <p:nvSpPr>
          <p:cNvPr id="12" name="Rectangle 11"/>
          <p:cNvSpPr/>
          <p:nvPr/>
        </p:nvSpPr>
        <p:spPr>
          <a:xfrm>
            <a:off x="1278414" y="6078682"/>
            <a:ext cx="6173809" cy="593437"/>
          </a:xfrm>
          <a:prstGeom prst="rect">
            <a:avLst/>
          </a:prstGeom>
          <a:ln/>
        </p:spPr>
        <p:style>
          <a:lnRef idx="0">
            <a:schemeClr val="accent3"/>
          </a:lnRef>
          <a:fillRef idx="3">
            <a:schemeClr val="accent3"/>
          </a:fillRef>
          <a:effectRef idx="3">
            <a:schemeClr val="accent3"/>
          </a:effectRef>
          <a:fontRef idx="minor">
            <a:schemeClr val="lt1"/>
          </a:fontRef>
        </p:style>
        <p:txBody>
          <a:bodyPr lIns="121899" tIns="60949" rIns="121899" bIns="60949" rtlCol="0" anchor="ctr"/>
          <a:lstStyle/>
          <a:p>
            <a:pPr marL="228560" indent="-228560" algn="ctr"/>
            <a:r>
              <a:rPr lang="en-US" sz="3200" i="1" dirty="0">
                <a:solidFill>
                  <a:schemeClr val="bg2"/>
                </a:solidFill>
              </a:rPr>
              <a:t>Tables require clustered indexes</a:t>
            </a:r>
          </a:p>
        </p:txBody>
      </p:sp>
    </p:spTree>
    <p:extLst>
      <p:ext uri="{BB962C8B-B14F-4D97-AF65-F5344CB8AC3E}">
        <p14:creationId xmlns:p14="http://schemas.microsoft.com/office/powerpoint/2010/main" val="14906540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rPr>
              <a:t>Database Editions</a:t>
            </a:r>
            <a:endParaRPr lang="en-US" dirty="0">
              <a:effectLst/>
            </a:endParaRPr>
          </a:p>
        </p:txBody>
      </p:sp>
      <p:sp>
        <p:nvSpPr>
          <p:cNvPr id="4" name="Text Placeholder 3"/>
          <p:cNvSpPr>
            <a:spLocks noGrp="1"/>
          </p:cNvSpPr>
          <p:nvPr>
            <p:ph idx="1"/>
          </p:nvPr>
        </p:nvSpPr>
        <p:spPr>
          <a:xfrm>
            <a:off x="389436" y="1092200"/>
            <a:ext cx="8363938" cy="4370427"/>
          </a:xfrm>
          <a:prstGeom prst="rect">
            <a:avLst/>
          </a:prstGeom>
        </p:spPr>
        <p:txBody>
          <a:bodyPr/>
          <a:lstStyle/>
          <a:p>
            <a:r>
              <a:rPr lang="en-US" sz="2400" dirty="0" smtClean="0"/>
              <a:t>You </a:t>
            </a:r>
            <a:r>
              <a:rPr lang="en-US" sz="2400" dirty="0"/>
              <a:t>specify Web or Business Edition</a:t>
            </a:r>
          </a:p>
          <a:p>
            <a:pPr lvl="1"/>
            <a:r>
              <a:rPr lang="en-US" sz="1900" b="1" dirty="0"/>
              <a:t>Web: </a:t>
            </a:r>
            <a:r>
              <a:rPr lang="en-US" sz="1900" dirty="0"/>
              <a:t>EDITION = web</a:t>
            </a:r>
          </a:p>
          <a:p>
            <a:pPr lvl="1"/>
            <a:r>
              <a:rPr lang="en-US" sz="1900" b="1" dirty="0"/>
              <a:t>Business: </a:t>
            </a:r>
            <a:r>
              <a:rPr lang="en-US" sz="1900" dirty="0"/>
              <a:t>EDITION = business</a:t>
            </a:r>
          </a:p>
          <a:p>
            <a:pPr lvl="1"/>
            <a:endParaRPr lang="en-US" sz="900" dirty="0"/>
          </a:p>
          <a:p>
            <a:r>
              <a:rPr lang="en-US" sz="2400" dirty="0"/>
              <a:t>You specify MAXSIZE</a:t>
            </a:r>
          </a:p>
          <a:p>
            <a:pPr lvl="1"/>
            <a:r>
              <a:rPr lang="en-US" sz="1900" b="1" dirty="0"/>
              <a:t>Web: </a:t>
            </a:r>
            <a:r>
              <a:rPr lang="en-US" sz="1900" dirty="0"/>
              <a:t>MAXSIZE = 1GB | 5GB</a:t>
            </a:r>
          </a:p>
          <a:p>
            <a:pPr lvl="1"/>
            <a:r>
              <a:rPr lang="en-US" sz="1900" b="1" dirty="0"/>
              <a:t>Business: </a:t>
            </a:r>
            <a:r>
              <a:rPr lang="en-US" sz="1900" dirty="0"/>
              <a:t>MAXSIZE = 10GB | 20GB | 30GB | 40GB | 50GB</a:t>
            </a:r>
          </a:p>
          <a:p>
            <a:pPr lvl="2"/>
            <a:r>
              <a:rPr lang="en-US" sz="1900" i="1" dirty="0"/>
              <a:t>This is the maximum size we will not let you grow beyond</a:t>
            </a:r>
          </a:p>
          <a:p>
            <a:pPr lvl="2"/>
            <a:r>
              <a:rPr lang="en-US" sz="1900" i="1" dirty="0"/>
              <a:t>You will only be charged for the actual peak size in any one day </a:t>
            </a:r>
            <a:br>
              <a:rPr lang="en-US" sz="1900" i="1" dirty="0"/>
            </a:br>
            <a:r>
              <a:rPr lang="en-US" sz="1900" i="1" dirty="0"/>
              <a:t>rounded up</a:t>
            </a:r>
          </a:p>
          <a:p>
            <a:pPr lvl="2"/>
            <a:r>
              <a:rPr lang="en-US" sz="1900" i="1" dirty="0"/>
              <a:t>For example, a 3.4 GB Web Edition will be charged 5GB rate.</a:t>
            </a:r>
          </a:p>
          <a:p>
            <a:pPr marL="0" indent="0">
              <a:buNone/>
            </a:pPr>
            <a:endParaRPr lang="en-US" sz="900" i="1" dirty="0"/>
          </a:p>
          <a:p>
            <a:pPr marL="493098" lvl="1" indent="0">
              <a:buNone/>
            </a:pPr>
            <a:r>
              <a:rPr lang="en-US" sz="1600" i="1" dirty="0"/>
              <a:t>CREATE DATABASE foo1 (EDITION='business', MAXSIZE=50GB);</a:t>
            </a:r>
          </a:p>
          <a:p>
            <a:pPr marL="493098" lvl="1" indent="0">
              <a:buNone/>
            </a:pPr>
            <a:r>
              <a:rPr lang="en-US" sz="1600" i="1" dirty="0"/>
              <a:t>CREATE DATABASE foo2 (EDITION='business', MAXSIZE=30GB);</a:t>
            </a:r>
            <a:endParaRPr lang="en-US" sz="900" i="1" dirty="0"/>
          </a:p>
          <a:p>
            <a:pPr marL="493098" lvl="1" indent="0">
              <a:buNone/>
            </a:pPr>
            <a:r>
              <a:rPr lang="en-US" sz="1600" i="1" dirty="0"/>
              <a:t>ALTER DATABASE foo2 MODIFY (EDITION='web', MAXSIZE=5GB);</a:t>
            </a:r>
          </a:p>
        </p:txBody>
      </p:sp>
      <p:pic>
        <p:nvPicPr>
          <p:cNvPr id="13" name="Picture 7" descr="D:\Pennie's documents\Images for TechEd06\Hardware_Imagery\Database blue.png"/>
          <p:cNvPicPr>
            <a:picLocks noChangeAspect="1" noChangeArrowheads="1"/>
          </p:cNvPicPr>
          <p:nvPr/>
        </p:nvPicPr>
        <p:blipFill>
          <a:blip r:embed="rId3" cstate="print"/>
          <a:srcRect/>
          <a:stretch>
            <a:fillRect/>
          </a:stretch>
        </p:blipFill>
        <p:spPr bwMode="auto">
          <a:xfrm>
            <a:off x="7901091" y="480266"/>
            <a:ext cx="1129334" cy="2418359"/>
          </a:xfrm>
          <a:prstGeom prst="rect">
            <a:avLst/>
          </a:prstGeom>
          <a:noFill/>
        </p:spPr>
      </p:pic>
      <p:sp>
        <p:nvSpPr>
          <p:cNvPr id="14" name="TextBox 13"/>
          <p:cNvSpPr txBox="1"/>
          <p:nvPr/>
        </p:nvSpPr>
        <p:spPr>
          <a:xfrm>
            <a:off x="7202701" y="3225020"/>
            <a:ext cx="1689850" cy="590931"/>
          </a:xfrm>
          <a:prstGeom prst="rect">
            <a:avLst/>
          </a:prstGeom>
        </p:spPr>
        <p:txBody>
          <a:bodyPr vert="horz" wrap="square" lIns="0" tIns="0" rIns="0" bIns="0" rtlCol="0">
            <a:spAutoFit/>
          </a:bodyPr>
          <a:lstStyle/>
          <a:p>
            <a:pPr marL="613726" indent="-613726" algn="ctr" defTabSz="1218937">
              <a:lnSpc>
                <a:spcPct val="90000"/>
              </a:lnSpc>
              <a:spcBef>
                <a:spcPct val="20000"/>
              </a:spcBef>
              <a:buSzPct val="100000"/>
            </a:pPr>
            <a:r>
              <a:rPr lang="en-US" sz="2100" dirty="0">
                <a:gradFill>
                  <a:gsLst>
                    <a:gs pos="0">
                      <a:schemeClr val="tx1"/>
                    </a:gs>
                    <a:gs pos="100000">
                      <a:schemeClr val="tx1"/>
                    </a:gs>
                  </a:gsLst>
                  <a:lin ang="5400000" scaled="0"/>
                </a:gradFill>
                <a:latin typeface="+mj-lt"/>
              </a:rPr>
              <a:t>Up to 50 GB</a:t>
            </a:r>
          </a:p>
          <a:p>
            <a:pPr marL="613726" indent="-613726" algn="ctr" defTabSz="1218937">
              <a:lnSpc>
                <a:spcPct val="90000"/>
              </a:lnSpc>
              <a:buSzPct val="100000"/>
            </a:pPr>
            <a:r>
              <a:rPr lang="en-US" sz="2100" dirty="0">
                <a:gradFill>
                  <a:gsLst>
                    <a:gs pos="0">
                      <a:schemeClr val="tx1"/>
                    </a:gs>
                    <a:gs pos="100000">
                      <a:schemeClr val="tx1"/>
                    </a:gs>
                  </a:gsLst>
                  <a:lin ang="5400000" scaled="0"/>
                </a:gradFill>
                <a:latin typeface="+mj-lt"/>
              </a:rPr>
              <a:t>10 GB increments</a:t>
            </a:r>
          </a:p>
        </p:txBody>
      </p:sp>
      <p:sp>
        <p:nvSpPr>
          <p:cNvPr id="15" name="TextBox 14"/>
          <p:cNvSpPr txBox="1"/>
          <p:nvPr/>
        </p:nvSpPr>
        <p:spPr>
          <a:xfrm>
            <a:off x="7202701" y="2898624"/>
            <a:ext cx="1865098" cy="263149"/>
          </a:xfrm>
          <a:prstGeom prst="rect">
            <a:avLst/>
          </a:prstGeom>
        </p:spPr>
        <p:txBody>
          <a:bodyPr vert="horz" wrap="square" lIns="0" tIns="0" rIns="0" bIns="0" rtlCol="0">
            <a:spAutoFit/>
          </a:bodyPr>
          <a:lstStyle/>
          <a:p>
            <a:pPr marL="613726" indent="-613726" algn="ctr" defTabSz="1218937">
              <a:lnSpc>
                <a:spcPct val="90000"/>
              </a:lnSpc>
              <a:spcBef>
                <a:spcPct val="20000"/>
              </a:spcBef>
              <a:buSzPct val="100000"/>
            </a:pPr>
            <a:r>
              <a:rPr lang="en-US" b="1" dirty="0">
                <a:gradFill>
                  <a:gsLst>
                    <a:gs pos="0">
                      <a:schemeClr val="tx1"/>
                    </a:gs>
                    <a:gs pos="100000">
                      <a:schemeClr val="tx1"/>
                    </a:gs>
                  </a:gsLst>
                  <a:lin ang="5400000" scaled="0"/>
                </a:gradFill>
                <a:latin typeface="+mj-lt"/>
              </a:rPr>
              <a:t>Business Edition</a:t>
            </a:r>
          </a:p>
        </p:txBody>
      </p:sp>
      <p:pic>
        <p:nvPicPr>
          <p:cNvPr id="16" name="Picture 7" descr="D:\Pennie's documents\Images for TechEd06\Hardware_Imagery\Database blue.png"/>
          <p:cNvPicPr>
            <a:picLocks noChangeAspect="1" noChangeArrowheads="1"/>
          </p:cNvPicPr>
          <p:nvPr/>
        </p:nvPicPr>
        <p:blipFill>
          <a:blip r:embed="rId3" cstate="print"/>
          <a:srcRect/>
          <a:stretch>
            <a:fillRect/>
          </a:stretch>
        </p:blipFill>
        <p:spPr bwMode="auto">
          <a:xfrm>
            <a:off x="7979990" y="4369739"/>
            <a:ext cx="485768" cy="1040224"/>
          </a:xfrm>
          <a:prstGeom prst="rect">
            <a:avLst/>
          </a:prstGeom>
          <a:noFill/>
        </p:spPr>
      </p:pic>
      <p:sp>
        <p:nvSpPr>
          <p:cNvPr id="17" name="TextBox 16"/>
          <p:cNvSpPr txBox="1"/>
          <p:nvPr/>
        </p:nvSpPr>
        <p:spPr>
          <a:xfrm>
            <a:off x="7202701" y="5775137"/>
            <a:ext cx="1865098" cy="295465"/>
          </a:xfrm>
          <a:prstGeom prst="rect">
            <a:avLst/>
          </a:prstGeom>
        </p:spPr>
        <p:txBody>
          <a:bodyPr vert="horz" wrap="square" lIns="0" tIns="0" rIns="0" bIns="0" rtlCol="0">
            <a:spAutoFit/>
          </a:bodyPr>
          <a:lstStyle/>
          <a:p>
            <a:pPr marL="613726" indent="-613726" algn="ctr" defTabSz="1218937">
              <a:lnSpc>
                <a:spcPct val="90000"/>
              </a:lnSpc>
              <a:buSzPct val="100000"/>
            </a:pPr>
            <a:r>
              <a:rPr lang="en-US" sz="2100" dirty="0">
                <a:gradFill>
                  <a:gsLst>
                    <a:gs pos="0">
                      <a:schemeClr val="tx1"/>
                    </a:gs>
                    <a:gs pos="100000">
                      <a:schemeClr val="tx1"/>
                    </a:gs>
                  </a:gsLst>
                  <a:lin ang="5400000" scaled="0"/>
                </a:gradFill>
                <a:latin typeface="+mj-lt"/>
              </a:rPr>
              <a:t>1 GB or 5 GB</a:t>
            </a:r>
          </a:p>
        </p:txBody>
      </p:sp>
      <p:sp>
        <p:nvSpPr>
          <p:cNvPr id="18" name="TextBox 17"/>
          <p:cNvSpPr txBox="1"/>
          <p:nvPr/>
        </p:nvSpPr>
        <p:spPr>
          <a:xfrm>
            <a:off x="7377951" y="5409966"/>
            <a:ext cx="1689850" cy="263149"/>
          </a:xfrm>
          <a:prstGeom prst="rect">
            <a:avLst/>
          </a:prstGeom>
        </p:spPr>
        <p:txBody>
          <a:bodyPr vert="horz" wrap="square" lIns="0" tIns="0" rIns="0" bIns="0" rtlCol="0">
            <a:spAutoFit/>
          </a:bodyPr>
          <a:lstStyle/>
          <a:p>
            <a:pPr marL="613726" indent="-613726" algn="ctr" defTabSz="1218937">
              <a:lnSpc>
                <a:spcPct val="90000"/>
              </a:lnSpc>
              <a:spcBef>
                <a:spcPct val="20000"/>
              </a:spcBef>
              <a:buSzPct val="100000"/>
            </a:pPr>
            <a:r>
              <a:rPr lang="en-US" b="1" dirty="0" smtClean="0">
                <a:gradFill>
                  <a:gsLst>
                    <a:gs pos="0">
                      <a:schemeClr val="tx1"/>
                    </a:gs>
                    <a:gs pos="100000">
                      <a:schemeClr val="tx1"/>
                    </a:gs>
                  </a:gsLst>
                  <a:lin ang="5400000" scaled="0"/>
                </a:gradFill>
                <a:latin typeface="+mj-lt"/>
              </a:rPr>
              <a:t>Web Edition</a:t>
            </a:r>
            <a:endParaRPr lang="en-US" b="1" dirty="0">
              <a:gradFill>
                <a:gsLst>
                  <a:gs pos="0">
                    <a:schemeClr val="tx1"/>
                  </a:gs>
                  <a:gs pos="100000">
                    <a:schemeClr val="tx1"/>
                  </a:gs>
                </a:gsLst>
                <a:lin ang="5400000" scaled="0"/>
              </a:gradFill>
              <a:latin typeface="+mj-lt"/>
            </a:endParaRPr>
          </a:p>
        </p:txBody>
      </p:sp>
    </p:spTree>
    <p:extLst>
      <p:ext uri="{BB962C8B-B14F-4D97-AF65-F5344CB8AC3E}">
        <p14:creationId xmlns:p14="http://schemas.microsoft.com/office/powerpoint/2010/main" val="7467283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Database Editions</a:t>
            </a:r>
            <a:endParaRPr lang="en-US" dirty="0"/>
          </a:p>
        </p:txBody>
      </p:sp>
      <p:sp>
        <p:nvSpPr>
          <p:cNvPr id="4" name="Text Placeholder 3"/>
          <p:cNvSpPr>
            <a:spLocks noGrp="1"/>
          </p:cNvSpPr>
          <p:nvPr>
            <p:ph idx="1"/>
          </p:nvPr>
        </p:nvSpPr>
        <p:spPr>
          <a:xfrm>
            <a:off x="389436" y="1447801"/>
            <a:ext cx="8363938" cy="5386090"/>
          </a:xfrm>
        </p:spPr>
        <p:txBody>
          <a:bodyPr/>
          <a:lstStyle/>
          <a:p>
            <a:r>
              <a:rPr lang="en-US" dirty="0" smtClean="0"/>
              <a:t>Two SQL Azure Database SKUs: Web &amp; Business</a:t>
            </a:r>
          </a:p>
          <a:p>
            <a:r>
              <a:rPr lang="en-US" dirty="0" smtClean="0"/>
              <a:t>Web Edition: </a:t>
            </a:r>
          </a:p>
          <a:p>
            <a:pPr lvl="1"/>
            <a:r>
              <a:rPr lang="en-US" dirty="0" smtClean="0"/>
              <a:t>1 GB @ £6.055/month </a:t>
            </a:r>
          </a:p>
          <a:p>
            <a:pPr lvl="1"/>
            <a:r>
              <a:rPr lang="en-US" dirty="0" smtClean="0"/>
              <a:t>5 GB @ £30.275/month</a:t>
            </a:r>
          </a:p>
          <a:p>
            <a:r>
              <a:rPr lang="en-US" dirty="0" smtClean="0"/>
              <a:t>Business Edition: </a:t>
            </a:r>
          </a:p>
          <a:p>
            <a:pPr lvl="1"/>
            <a:r>
              <a:rPr lang="en-US" dirty="0" smtClean="0"/>
              <a:t>10 GB @ £60.604 </a:t>
            </a:r>
          </a:p>
          <a:p>
            <a:pPr lvl="1"/>
            <a:r>
              <a:rPr lang="en-US" dirty="0" smtClean="0"/>
              <a:t>20 GB @ £121.208 </a:t>
            </a:r>
            <a:endParaRPr lang="en-US" dirty="0"/>
          </a:p>
          <a:p>
            <a:pPr lvl="1"/>
            <a:r>
              <a:rPr lang="en-US" dirty="0" smtClean="0"/>
              <a:t>30 GB @ £131.812 </a:t>
            </a:r>
          </a:p>
          <a:p>
            <a:pPr lvl="1"/>
            <a:r>
              <a:rPr lang="en-US" dirty="0" smtClean="0"/>
              <a:t>40 GB @ £242.416</a:t>
            </a:r>
          </a:p>
          <a:p>
            <a:pPr lvl="1"/>
            <a:r>
              <a:rPr lang="en-US" dirty="0" smtClean="0"/>
              <a:t>50 GB @ £303.20</a:t>
            </a:r>
          </a:p>
          <a:p>
            <a:endParaRPr lang="en-US" dirty="0"/>
          </a:p>
        </p:txBody>
      </p:sp>
      <p:pic>
        <p:nvPicPr>
          <p:cNvPr id="13" name="Picture 7" descr="D:\Pennie's documents\Images for TechEd06\Hardware_Imagery\Database blue.png"/>
          <p:cNvPicPr>
            <a:picLocks noChangeAspect="1" noChangeArrowheads="1"/>
          </p:cNvPicPr>
          <p:nvPr/>
        </p:nvPicPr>
        <p:blipFill>
          <a:blip r:embed="rId3" cstate="print"/>
          <a:srcRect/>
          <a:stretch>
            <a:fillRect/>
          </a:stretch>
        </p:blipFill>
        <p:spPr bwMode="auto">
          <a:xfrm>
            <a:off x="7901091" y="480266"/>
            <a:ext cx="1129334" cy="2418359"/>
          </a:xfrm>
          <a:prstGeom prst="rect">
            <a:avLst/>
          </a:prstGeom>
          <a:noFill/>
        </p:spPr>
      </p:pic>
      <p:sp>
        <p:nvSpPr>
          <p:cNvPr id="14" name="TextBox 13"/>
          <p:cNvSpPr txBox="1"/>
          <p:nvPr/>
        </p:nvSpPr>
        <p:spPr>
          <a:xfrm>
            <a:off x="7202701" y="3225020"/>
            <a:ext cx="1689850" cy="590931"/>
          </a:xfrm>
          <a:prstGeom prst="rect">
            <a:avLst/>
          </a:prstGeom>
        </p:spPr>
        <p:txBody>
          <a:bodyPr vert="horz" wrap="square" lIns="0" tIns="0" rIns="0" bIns="0" rtlCol="0">
            <a:spAutoFit/>
          </a:bodyPr>
          <a:lstStyle/>
          <a:p>
            <a:pPr marL="613726" indent="-613726" algn="ctr" defTabSz="1218937">
              <a:lnSpc>
                <a:spcPct val="90000"/>
              </a:lnSpc>
              <a:spcBef>
                <a:spcPct val="20000"/>
              </a:spcBef>
              <a:buSzPct val="100000"/>
            </a:pPr>
            <a:r>
              <a:rPr lang="en-US" sz="2100" dirty="0">
                <a:gradFill>
                  <a:gsLst>
                    <a:gs pos="0">
                      <a:schemeClr val="tx1"/>
                    </a:gs>
                    <a:gs pos="100000">
                      <a:schemeClr val="tx1"/>
                    </a:gs>
                  </a:gsLst>
                  <a:lin ang="5400000" scaled="0"/>
                </a:gradFill>
                <a:latin typeface="+mj-lt"/>
              </a:rPr>
              <a:t>Up to 50 GB</a:t>
            </a:r>
          </a:p>
          <a:p>
            <a:pPr marL="613726" indent="-613726" algn="ctr" defTabSz="1218937">
              <a:lnSpc>
                <a:spcPct val="90000"/>
              </a:lnSpc>
              <a:buSzPct val="100000"/>
            </a:pPr>
            <a:r>
              <a:rPr lang="en-US" sz="2100" dirty="0">
                <a:gradFill>
                  <a:gsLst>
                    <a:gs pos="0">
                      <a:schemeClr val="tx1"/>
                    </a:gs>
                    <a:gs pos="100000">
                      <a:schemeClr val="tx1"/>
                    </a:gs>
                  </a:gsLst>
                  <a:lin ang="5400000" scaled="0"/>
                </a:gradFill>
                <a:latin typeface="+mj-lt"/>
              </a:rPr>
              <a:t>10 GB increments</a:t>
            </a:r>
          </a:p>
        </p:txBody>
      </p:sp>
      <p:sp>
        <p:nvSpPr>
          <p:cNvPr id="15" name="TextBox 14"/>
          <p:cNvSpPr txBox="1"/>
          <p:nvPr/>
        </p:nvSpPr>
        <p:spPr>
          <a:xfrm>
            <a:off x="7202701" y="2898624"/>
            <a:ext cx="1865098" cy="263149"/>
          </a:xfrm>
          <a:prstGeom prst="rect">
            <a:avLst/>
          </a:prstGeom>
        </p:spPr>
        <p:txBody>
          <a:bodyPr vert="horz" wrap="square" lIns="0" tIns="0" rIns="0" bIns="0" rtlCol="0">
            <a:spAutoFit/>
          </a:bodyPr>
          <a:lstStyle/>
          <a:p>
            <a:pPr marL="613726" indent="-613726" algn="ctr" defTabSz="1218937">
              <a:lnSpc>
                <a:spcPct val="90000"/>
              </a:lnSpc>
              <a:spcBef>
                <a:spcPct val="20000"/>
              </a:spcBef>
              <a:buSzPct val="100000"/>
            </a:pPr>
            <a:r>
              <a:rPr lang="en-US" b="1" dirty="0">
                <a:gradFill>
                  <a:gsLst>
                    <a:gs pos="0">
                      <a:schemeClr val="tx1"/>
                    </a:gs>
                    <a:gs pos="100000">
                      <a:schemeClr val="tx1"/>
                    </a:gs>
                  </a:gsLst>
                  <a:lin ang="5400000" scaled="0"/>
                </a:gradFill>
                <a:latin typeface="+mj-lt"/>
              </a:rPr>
              <a:t>Business Edition</a:t>
            </a:r>
          </a:p>
        </p:txBody>
      </p:sp>
      <p:pic>
        <p:nvPicPr>
          <p:cNvPr id="16" name="Picture 7" descr="D:\Pennie's documents\Images for TechEd06\Hardware_Imagery\Database blue.png"/>
          <p:cNvPicPr>
            <a:picLocks noChangeAspect="1" noChangeArrowheads="1"/>
          </p:cNvPicPr>
          <p:nvPr/>
        </p:nvPicPr>
        <p:blipFill>
          <a:blip r:embed="rId3" cstate="print"/>
          <a:srcRect/>
          <a:stretch>
            <a:fillRect/>
          </a:stretch>
        </p:blipFill>
        <p:spPr bwMode="auto">
          <a:xfrm>
            <a:off x="7979990" y="4369739"/>
            <a:ext cx="485768" cy="1040224"/>
          </a:xfrm>
          <a:prstGeom prst="rect">
            <a:avLst/>
          </a:prstGeom>
          <a:noFill/>
        </p:spPr>
      </p:pic>
      <p:sp>
        <p:nvSpPr>
          <p:cNvPr id="17" name="TextBox 16"/>
          <p:cNvSpPr txBox="1"/>
          <p:nvPr/>
        </p:nvSpPr>
        <p:spPr>
          <a:xfrm>
            <a:off x="7202701" y="5775137"/>
            <a:ext cx="1865098" cy="295465"/>
          </a:xfrm>
          <a:prstGeom prst="rect">
            <a:avLst/>
          </a:prstGeom>
        </p:spPr>
        <p:txBody>
          <a:bodyPr vert="horz" wrap="square" lIns="0" tIns="0" rIns="0" bIns="0" rtlCol="0">
            <a:spAutoFit/>
          </a:bodyPr>
          <a:lstStyle/>
          <a:p>
            <a:pPr marL="613726" indent="-613726" algn="ctr" defTabSz="1218937">
              <a:lnSpc>
                <a:spcPct val="90000"/>
              </a:lnSpc>
              <a:buSzPct val="100000"/>
            </a:pPr>
            <a:r>
              <a:rPr lang="en-US" sz="2100" dirty="0">
                <a:gradFill>
                  <a:gsLst>
                    <a:gs pos="0">
                      <a:schemeClr val="tx1"/>
                    </a:gs>
                    <a:gs pos="100000">
                      <a:schemeClr val="tx1"/>
                    </a:gs>
                  </a:gsLst>
                  <a:lin ang="5400000" scaled="0"/>
                </a:gradFill>
                <a:latin typeface="+mj-lt"/>
              </a:rPr>
              <a:t>1 GB or 5 GB</a:t>
            </a:r>
          </a:p>
        </p:txBody>
      </p:sp>
      <p:sp>
        <p:nvSpPr>
          <p:cNvPr id="18" name="TextBox 17"/>
          <p:cNvSpPr txBox="1"/>
          <p:nvPr/>
        </p:nvSpPr>
        <p:spPr>
          <a:xfrm>
            <a:off x="7377951" y="5409966"/>
            <a:ext cx="1689850" cy="263149"/>
          </a:xfrm>
          <a:prstGeom prst="rect">
            <a:avLst/>
          </a:prstGeom>
        </p:spPr>
        <p:txBody>
          <a:bodyPr vert="horz" wrap="square" lIns="0" tIns="0" rIns="0" bIns="0" rtlCol="0">
            <a:spAutoFit/>
          </a:bodyPr>
          <a:lstStyle/>
          <a:p>
            <a:pPr marL="613726" indent="-613726" algn="ctr" defTabSz="1218937">
              <a:lnSpc>
                <a:spcPct val="90000"/>
              </a:lnSpc>
              <a:spcBef>
                <a:spcPct val="20000"/>
              </a:spcBef>
              <a:buSzPct val="100000"/>
            </a:pPr>
            <a:r>
              <a:rPr lang="en-US" b="1" dirty="0" smtClean="0">
                <a:gradFill>
                  <a:gsLst>
                    <a:gs pos="0">
                      <a:schemeClr val="tx1"/>
                    </a:gs>
                    <a:gs pos="100000">
                      <a:schemeClr val="tx1"/>
                    </a:gs>
                  </a:gsLst>
                  <a:lin ang="5400000" scaled="0"/>
                </a:gradFill>
                <a:latin typeface="+mj-lt"/>
              </a:rPr>
              <a:t>Web Edition</a:t>
            </a:r>
            <a:endParaRPr lang="en-US" b="1" dirty="0">
              <a:gradFill>
                <a:gsLst>
                  <a:gs pos="0">
                    <a:schemeClr val="tx1"/>
                  </a:gs>
                  <a:gs pos="100000">
                    <a:schemeClr val="tx1"/>
                  </a:gs>
                </a:gsLst>
                <a:lin ang="5400000" scaled="0"/>
              </a:gradFill>
              <a:latin typeface="+mj-lt"/>
            </a:endParaRPr>
          </a:p>
        </p:txBody>
      </p:sp>
    </p:spTree>
    <p:extLst>
      <p:ext uri="{BB962C8B-B14F-4D97-AF65-F5344CB8AC3E}">
        <p14:creationId xmlns:p14="http://schemas.microsoft.com/office/powerpoint/2010/main" val="8071387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65799" y="3224721"/>
            <a:ext cx="7843790" cy="609399"/>
          </a:xfrm>
        </p:spPr>
        <p:txBody>
          <a:bodyPr>
            <a:noAutofit/>
          </a:bodyPr>
          <a:lstStyle/>
          <a:p>
            <a:pPr algn="ctr"/>
            <a:r>
              <a:rPr lang="en-GB" sz="8000" dirty="0" smtClean="0"/>
              <a:t>Demo</a:t>
            </a:r>
            <a:endParaRPr lang="en-GB" sz="8000" dirty="0"/>
          </a:p>
        </p:txBody>
      </p:sp>
    </p:spTree>
    <p:extLst>
      <p:ext uri="{BB962C8B-B14F-4D97-AF65-F5344CB8AC3E}">
        <p14:creationId xmlns:p14="http://schemas.microsoft.com/office/powerpoint/2010/main" val="3671302202"/>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65799" y="3224721"/>
            <a:ext cx="7843790" cy="609399"/>
          </a:xfrm>
        </p:spPr>
        <p:txBody>
          <a:bodyPr>
            <a:noAutofit/>
          </a:bodyPr>
          <a:lstStyle/>
          <a:p>
            <a:r>
              <a:rPr lang="en-GB" sz="8000" dirty="0" smtClean="0"/>
              <a:t>SQL Azure Data Sync</a:t>
            </a:r>
            <a:endParaRPr lang="en-GB" sz="8000" dirty="0"/>
          </a:p>
        </p:txBody>
      </p:sp>
    </p:spTree>
    <p:extLst>
      <p:ext uri="{BB962C8B-B14F-4D97-AF65-F5344CB8AC3E}">
        <p14:creationId xmlns:p14="http://schemas.microsoft.com/office/powerpoint/2010/main" val="3273096816"/>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ircular Arrow 12"/>
          <p:cNvSpPr/>
          <p:nvPr/>
        </p:nvSpPr>
        <p:spPr bwMode="auto">
          <a:xfrm rot="8100000">
            <a:off x="5686306" y="1973861"/>
            <a:ext cx="2822417" cy="3396812"/>
          </a:xfrm>
          <a:prstGeom prst="circularArrow">
            <a:avLst>
              <a:gd name="adj1" fmla="val 8906"/>
              <a:gd name="adj2" fmla="val 1181985"/>
              <a:gd name="adj3" fmla="val 20389116"/>
              <a:gd name="adj4" fmla="val 10800000"/>
              <a:gd name="adj5" fmla="val 1193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4" name="Picture 13" descr="\\SERVER3\InternalBin\Resource DVD\DVD_ART36\Artwork_Imagery\Icons - Illustrations\Internet Clouds web\cloud 4.png"/>
          <p:cNvPicPr>
            <a:picLocks noChangeAspect="1" noChangeArrowheads="1"/>
          </p:cNvPicPr>
          <p:nvPr/>
        </p:nvPicPr>
        <p:blipFill>
          <a:blip r:embed="rId2" cstate="print"/>
          <a:srcRect t="27139"/>
          <a:stretch>
            <a:fillRect/>
          </a:stretch>
        </p:blipFill>
        <p:spPr bwMode="auto">
          <a:xfrm rot="20616818">
            <a:off x="6179941" y="1686164"/>
            <a:ext cx="2526319" cy="1770681"/>
          </a:xfrm>
          <a:prstGeom prst="rect">
            <a:avLst/>
          </a:prstGeom>
          <a:noFill/>
        </p:spPr>
      </p:pic>
      <p:sp>
        <p:nvSpPr>
          <p:cNvPr id="2" name="Title 1"/>
          <p:cNvSpPr>
            <a:spLocks noGrp="1"/>
          </p:cNvSpPr>
          <p:nvPr>
            <p:ph type="title"/>
          </p:nvPr>
        </p:nvSpPr>
        <p:spPr>
          <a:xfrm>
            <a:off x="381980" y="531761"/>
            <a:ext cx="8363938" cy="609399"/>
          </a:xfrm>
        </p:spPr>
        <p:txBody>
          <a:bodyPr/>
          <a:lstStyle/>
          <a:p>
            <a:r>
              <a:rPr lang="en-US" dirty="0" smtClean="0"/>
              <a:t>SQL Azure Data Sync</a:t>
            </a:r>
            <a:endParaRPr lang="en-US" dirty="0"/>
          </a:p>
        </p:txBody>
      </p:sp>
      <p:sp>
        <p:nvSpPr>
          <p:cNvPr id="4" name="Content Placeholder 3"/>
          <p:cNvSpPr>
            <a:spLocks noGrp="1"/>
          </p:cNvSpPr>
          <p:nvPr>
            <p:ph sz="half" idx="1"/>
          </p:nvPr>
        </p:nvSpPr>
        <p:spPr>
          <a:xfrm>
            <a:off x="389436" y="1447800"/>
            <a:ext cx="4115872" cy="4567404"/>
          </a:xfrm>
        </p:spPr>
        <p:txBody>
          <a:bodyPr/>
          <a:lstStyle/>
          <a:p>
            <a:r>
              <a:rPr lang="en-US" dirty="0" smtClean="0"/>
              <a:t>Powers movement of data</a:t>
            </a:r>
          </a:p>
          <a:p>
            <a:pPr lvl="1"/>
            <a:r>
              <a:rPr lang="en-US" dirty="0" smtClean="0"/>
              <a:t>Cloud </a:t>
            </a:r>
            <a:r>
              <a:rPr lang="en-US" dirty="0" smtClean="0">
                <a:sym typeface="Symbol"/>
              </a:rPr>
              <a:t></a:t>
            </a:r>
            <a:r>
              <a:rPr lang="en-US" dirty="0" smtClean="0"/>
              <a:t> cloud</a:t>
            </a:r>
          </a:p>
          <a:p>
            <a:pPr lvl="1"/>
            <a:r>
              <a:rPr lang="en-US" dirty="0" smtClean="0"/>
              <a:t>On-premises </a:t>
            </a:r>
            <a:r>
              <a:rPr lang="en-US" dirty="0">
                <a:sym typeface="Symbol"/>
              </a:rPr>
              <a:t></a:t>
            </a:r>
            <a:r>
              <a:rPr lang="en-US" dirty="0"/>
              <a:t> </a:t>
            </a:r>
            <a:r>
              <a:rPr lang="en-US" dirty="0" smtClean="0"/>
              <a:t>cloud</a:t>
            </a:r>
          </a:p>
          <a:p>
            <a:endParaRPr lang="en-US" dirty="0"/>
          </a:p>
          <a:p>
            <a:r>
              <a:rPr lang="en-US" dirty="0" smtClean="0"/>
              <a:t>Getting data where you need it</a:t>
            </a:r>
          </a:p>
          <a:p>
            <a:pPr lvl="1"/>
            <a:r>
              <a:rPr lang="en-US" dirty="0" smtClean="0"/>
              <a:t>Sync SQL Azure instances</a:t>
            </a:r>
          </a:p>
          <a:p>
            <a:pPr lvl="1"/>
            <a:r>
              <a:rPr lang="en-US" dirty="0" smtClean="0"/>
              <a:t>Sync SQL Server to SQL Azure</a:t>
            </a:r>
          </a:p>
          <a:p>
            <a:pPr lvl="1"/>
            <a:r>
              <a:rPr lang="en-US" dirty="0" smtClean="0"/>
              <a:t>Sync offline apps to SQL Azure</a:t>
            </a:r>
          </a:p>
          <a:p>
            <a:pPr lvl="1"/>
            <a:r>
              <a:rPr lang="en-US" dirty="0"/>
              <a:t>Enable geo-replication of </a:t>
            </a:r>
            <a:r>
              <a:rPr lang="en-US" dirty="0" smtClean="0"/>
              <a:t>data</a:t>
            </a:r>
          </a:p>
          <a:p>
            <a:pPr marL="347914" lvl="1" indent="0">
              <a:buNone/>
            </a:pPr>
            <a:endParaRPr lang="en-US" dirty="0" smtClean="0"/>
          </a:p>
        </p:txBody>
      </p:sp>
      <p:sp>
        <p:nvSpPr>
          <p:cNvPr id="7" name="TextBox 17"/>
          <p:cNvSpPr txBox="1"/>
          <p:nvPr/>
        </p:nvSpPr>
        <p:spPr>
          <a:xfrm>
            <a:off x="6157788" y="3180705"/>
            <a:ext cx="939727" cy="58477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3200" dirty="0" smtClean="0"/>
              <a:t>Sync</a:t>
            </a:r>
          </a:p>
        </p:txBody>
      </p:sp>
      <p:sp>
        <p:nvSpPr>
          <p:cNvPr id="12" name="Can 11"/>
          <p:cNvSpPr/>
          <p:nvPr/>
        </p:nvSpPr>
        <p:spPr>
          <a:xfrm>
            <a:off x="7226553" y="1811760"/>
            <a:ext cx="774273" cy="1073173"/>
          </a:xfrm>
          <a:prstGeom prst="can">
            <a:avLst/>
          </a:prstGeom>
        </p:spPr>
        <p:style>
          <a:lnRef idx="0">
            <a:schemeClr val="accent1"/>
          </a:lnRef>
          <a:fillRef idx="3">
            <a:schemeClr val="accent1"/>
          </a:fillRef>
          <a:effectRef idx="3">
            <a:schemeClr val="accent1"/>
          </a:effectRef>
          <a:fontRef idx="minor">
            <a:schemeClr val="lt1"/>
          </a:fontRef>
        </p:style>
        <p:txBody>
          <a:bodyPr tIns="182880" rtlCol="0" anchor="ctr"/>
          <a:lstStyle/>
          <a:p>
            <a:pPr algn="ctr">
              <a:lnSpc>
                <a:spcPct val="80000"/>
              </a:lnSpc>
            </a:pPr>
            <a:r>
              <a:rPr lang="en-US" sz="2400" dirty="0" smtClean="0">
                <a:solidFill>
                  <a:schemeClr val="tx1"/>
                </a:solidFill>
              </a:rPr>
              <a:t>SQL Azure</a:t>
            </a:r>
            <a:endParaRPr lang="en-US" sz="2400" dirty="0">
              <a:solidFill>
                <a:schemeClr val="tx1"/>
              </a:solidFill>
            </a:endParaRPr>
          </a:p>
        </p:txBody>
      </p:sp>
      <p:pic>
        <p:nvPicPr>
          <p:cNvPr id="10" name="Picture 9" descr="\\eventsql\dvd\Online_ART\DVD_ART36\Artwork_Imagery\Icons - Illustrations\Buildings\highrise, office building skyscraper enterprise 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7634" y="3672267"/>
            <a:ext cx="800308" cy="1600200"/>
          </a:xfrm>
          <a:prstGeom prst="rect">
            <a:avLst/>
          </a:prstGeom>
          <a:noFill/>
          <a:extLst>
            <a:ext uri="{909E8E84-426E-40DD-AFC4-6F175D3DCCD1}">
              <a14:hiddenFill xmlns:a14="http://schemas.microsoft.com/office/drawing/2010/main">
                <a:solidFill>
                  <a:srgbClr val="FFFFFF"/>
                </a:solidFill>
              </a14:hiddenFill>
            </a:ext>
          </a:extLst>
        </p:spPr>
      </p:pic>
      <p:sp>
        <p:nvSpPr>
          <p:cNvPr id="3" name="Circular Arrow 2"/>
          <p:cNvSpPr/>
          <p:nvPr/>
        </p:nvSpPr>
        <p:spPr bwMode="auto">
          <a:xfrm rot="19046257">
            <a:off x="4886135" y="1155596"/>
            <a:ext cx="2822417" cy="3396812"/>
          </a:xfrm>
          <a:prstGeom prst="circularArrow">
            <a:avLst>
              <a:gd name="adj1" fmla="val 8906"/>
              <a:gd name="adj2" fmla="val 1181985"/>
              <a:gd name="adj3" fmla="val 20389116"/>
              <a:gd name="adj4" fmla="val 10800000"/>
              <a:gd name="adj5" fmla="val 1193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742586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Rectangle 33861"/>
          <p:cNvPicPr>
            <a:picLocks noChangeAspect="1" noChangeArrowheads="1"/>
          </p:cNvPicPr>
          <p:nvPr/>
        </p:nvPicPr>
        <p:blipFill>
          <a:blip r:embed="rId3" cstate="print"/>
          <a:srcRect/>
          <a:stretch>
            <a:fillRect/>
          </a:stretch>
        </p:blipFill>
        <p:spPr bwMode="auto">
          <a:xfrm>
            <a:off x="6104022" y="1137112"/>
            <a:ext cx="2100645" cy="1358314"/>
          </a:xfrm>
          <a:prstGeom prst="rect">
            <a:avLst/>
          </a:prstGeom>
          <a:noFill/>
          <a:ln w="9525">
            <a:noFill/>
            <a:miter lim="800000"/>
            <a:headEnd/>
            <a:tailEnd/>
          </a:ln>
        </p:spPr>
      </p:pic>
      <p:pic>
        <p:nvPicPr>
          <p:cNvPr id="56" name="Rectangle 33861"/>
          <p:cNvPicPr>
            <a:picLocks noChangeAspect="1" noChangeArrowheads="1"/>
          </p:cNvPicPr>
          <p:nvPr/>
        </p:nvPicPr>
        <p:blipFill>
          <a:blip r:embed="rId3" cstate="print"/>
          <a:srcRect/>
          <a:stretch>
            <a:fillRect/>
          </a:stretch>
        </p:blipFill>
        <p:spPr bwMode="auto">
          <a:xfrm>
            <a:off x="629316" y="1118958"/>
            <a:ext cx="2100645" cy="1358314"/>
          </a:xfrm>
          <a:prstGeom prst="rect">
            <a:avLst/>
          </a:prstGeom>
          <a:noFill/>
          <a:ln w="9525">
            <a:noFill/>
            <a:miter lim="800000"/>
            <a:headEnd/>
            <a:tailEnd/>
          </a:ln>
        </p:spPr>
      </p:pic>
      <p:pic>
        <p:nvPicPr>
          <p:cNvPr id="85" name="Rectangle 33861"/>
          <p:cNvPicPr>
            <a:picLocks noChangeAspect="1" noChangeArrowheads="1"/>
          </p:cNvPicPr>
          <p:nvPr/>
        </p:nvPicPr>
        <p:blipFill>
          <a:blip r:embed="rId3" cstate="print"/>
          <a:srcRect/>
          <a:stretch>
            <a:fillRect/>
          </a:stretch>
        </p:blipFill>
        <p:spPr bwMode="auto">
          <a:xfrm>
            <a:off x="3082636" y="2574759"/>
            <a:ext cx="2710611" cy="1358314"/>
          </a:xfrm>
          <a:prstGeom prst="rect">
            <a:avLst/>
          </a:prstGeom>
          <a:noFill/>
          <a:ln w="9525">
            <a:noFill/>
            <a:miter lim="800000"/>
            <a:headEnd/>
            <a:tailEnd/>
          </a:ln>
        </p:spPr>
      </p:pic>
      <p:sp>
        <p:nvSpPr>
          <p:cNvPr id="2" name="Title 1"/>
          <p:cNvSpPr>
            <a:spLocks noGrp="1"/>
          </p:cNvSpPr>
          <p:nvPr>
            <p:ph type="title"/>
          </p:nvPr>
        </p:nvSpPr>
        <p:spPr>
          <a:xfrm>
            <a:off x="338497" y="385916"/>
            <a:ext cx="8382000" cy="553998"/>
          </a:xfrm>
        </p:spPr>
        <p:txBody>
          <a:bodyPr>
            <a:normAutofit/>
          </a:bodyPr>
          <a:lstStyle/>
          <a:p>
            <a:r>
              <a:rPr lang="en-US" sz="4000" dirty="0" smtClean="0"/>
              <a:t>SQL Azure Data Sync – Roadmap</a:t>
            </a:r>
            <a:endParaRPr lang="en-US" sz="4000" dirty="0"/>
          </a:p>
        </p:txBody>
      </p:sp>
      <p:sp>
        <p:nvSpPr>
          <p:cNvPr id="6" name="TextBox 5"/>
          <p:cNvSpPr txBox="1"/>
          <p:nvPr/>
        </p:nvSpPr>
        <p:spPr>
          <a:xfrm>
            <a:off x="2494507" y="6003081"/>
            <a:ext cx="3856075" cy="400110"/>
          </a:xfrm>
          <a:prstGeom prst="rect">
            <a:avLst/>
          </a:prstGeom>
          <a:noFill/>
        </p:spPr>
        <p:txBody>
          <a:bodyPr wrap="square" rtlCol="0">
            <a:spAutoFit/>
          </a:bodyPr>
          <a:lstStyle/>
          <a:p>
            <a:pPr algn="ctr"/>
            <a:r>
              <a:rPr lang="en-US" sz="2000" b="1" dirty="0" smtClean="0"/>
              <a:t>On-Premises (Headquarters)</a:t>
            </a:r>
            <a:endParaRPr lang="en-US" sz="2000" b="1" dirty="0"/>
          </a:p>
        </p:txBody>
      </p:sp>
      <p:sp>
        <p:nvSpPr>
          <p:cNvPr id="9" name="Left-Right Arrow 8"/>
          <p:cNvSpPr/>
          <p:nvPr/>
        </p:nvSpPr>
        <p:spPr>
          <a:xfrm rot="16200000">
            <a:off x="3984840" y="3974477"/>
            <a:ext cx="984973" cy="419750"/>
          </a:xfrm>
          <a:prstGeom prst="lef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a:solidFill>
                  <a:schemeClr val="bg1"/>
                </a:solidFill>
              </a:rPr>
              <a:t>Sync</a:t>
            </a:r>
          </a:p>
        </p:txBody>
      </p:sp>
      <p:sp>
        <p:nvSpPr>
          <p:cNvPr id="19" name="Left-Right Arrow 18"/>
          <p:cNvSpPr/>
          <p:nvPr/>
        </p:nvSpPr>
        <p:spPr>
          <a:xfrm rot="20427937">
            <a:off x="1745591" y="3517904"/>
            <a:ext cx="1440317" cy="417094"/>
          </a:xfrm>
          <a:prstGeom prst="lef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a:solidFill>
                  <a:schemeClr val="bg1"/>
                </a:solidFill>
              </a:rPr>
              <a:t>Sync</a:t>
            </a:r>
          </a:p>
        </p:txBody>
      </p:sp>
      <p:sp>
        <p:nvSpPr>
          <p:cNvPr id="22" name="TextBox 21"/>
          <p:cNvSpPr txBox="1"/>
          <p:nvPr/>
        </p:nvSpPr>
        <p:spPr>
          <a:xfrm>
            <a:off x="5966493" y="3072475"/>
            <a:ext cx="2797542" cy="400110"/>
          </a:xfrm>
          <a:prstGeom prst="rect">
            <a:avLst/>
          </a:prstGeom>
          <a:noFill/>
        </p:spPr>
        <p:txBody>
          <a:bodyPr wrap="square" rtlCol="0">
            <a:spAutoFit/>
          </a:bodyPr>
          <a:lstStyle/>
          <a:p>
            <a:pPr algn="ctr"/>
            <a:r>
              <a:rPr lang="en-US" sz="2000" b="1" dirty="0" smtClean="0"/>
              <a:t>Remote Offices</a:t>
            </a:r>
            <a:endParaRPr lang="en-US" sz="2000" b="1" dirty="0"/>
          </a:p>
        </p:txBody>
      </p:sp>
      <p:cxnSp>
        <p:nvCxnSpPr>
          <p:cNvPr id="24" name="Straight Connector 23"/>
          <p:cNvCxnSpPr/>
          <p:nvPr/>
        </p:nvCxnSpPr>
        <p:spPr>
          <a:xfrm flipV="1">
            <a:off x="2884071" y="3899210"/>
            <a:ext cx="645113" cy="2041122"/>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202053" y="3899210"/>
            <a:ext cx="901968" cy="2148664"/>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4114800" y="2916770"/>
            <a:ext cx="1239654" cy="830997"/>
          </a:xfrm>
          <a:prstGeom prst="rect">
            <a:avLst/>
          </a:prstGeom>
          <a:noFill/>
        </p:spPr>
        <p:txBody>
          <a:bodyPr wrap="square" rtlCol="0">
            <a:spAutoFit/>
          </a:bodyPr>
          <a:lstStyle/>
          <a:p>
            <a:r>
              <a:rPr lang="en-US" sz="1600" b="1" dirty="0" smtClean="0">
                <a:solidFill>
                  <a:schemeClr val="bg1"/>
                </a:solidFill>
              </a:rPr>
              <a:t>Data Sync Service For SQL Azure</a:t>
            </a:r>
            <a:endParaRPr lang="en-US" sz="1600" b="1" dirty="0">
              <a:solidFill>
                <a:schemeClr val="bg1"/>
              </a:solidFill>
            </a:endParaRPr>
          </a:p>
        </p:txBody>
      </p:sp>
      <p:sp>
        <p:nvSpPr>
          <p:cNvPr id="60" name="TextBox 59"/>
          <p:cNvSpPr txBox="1"/>
          <p:nvPr/>
        </p:nvSpPr>
        <p:spPr>
          <a:xfrm>
            <a:off x="389437" y="3072475"/>
            <a:ext cx="1942726" cy="400110"/>
          </a:xfrm>
          <a:prstGeom prst="rect">
            <a:avLst/>
          </a:prstGeom>
          <a:noFill/>
        </p:spPr>
        <p:txBody>
          <a:bodyPr wrap="square" rtlCol="0">
            <a:spAutoFit/>
          </a:bodyPr>
          <a:lstStyle/>
          <a:p>
            <a:pPr algn="ctr"/>
            <a:r>
              <a:rPr lang="en-US" sz="2000" b="1" dirty="0" smtClean="0"/>
              <a:t>Retail Stores</a:t>
            </a:r>
            <a:endParaRPr lang="en-US" sz="2000" b="1" dirty="0"/>
          </a:p>
        </p:txBody>
      </p:sp>
      <p:sp>
        <p:nvSpPr>
          <p:cNvPr id="76" name="Left-Right Arrow 75"/>
          <p:cNvSpPr/>
          <p:nvPr/>
        </p:nvSpPr>
        <p:spPr>
          <a:xfrm rot="19438430">
            <a:off x="1593824" y="4197980"/>
            <a:ext cx="1945577" cy="403934"/>
          </a:xfrm>
          <a:prstGeom prst="lef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a:solidFill>
                  <a:schemeClr val="bg1"/>
                </a:solidFill>
              </a:rPr>
              <a:t>Sync</a:t>
            </a:r>
          </a:p>
        </p:txBody>
      </p:sp>
      <p:sp>
        <p:nvSpPr>
          <p:cNvPr id="82" name="Left-Right Arrow 81"/>
          <p:cNvSpPr/>
          <p:nvPr/>
        </p:nvSpPr>
        <p:spPr>
          <a:xfrm rot="2472927">
            <a:off x="5233310" y="4334054"/>
            <a:ext cx="1975117" cy="419750"/>
          </a:xfrm>
          <a:prstGeom prst="lef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a:solidFill>
                  <a:schemeClr val="bg1"/>
                </a:solidFill>
              </a:rPr>
              <a:t>Sync</a:t>
            </a:r>
          </a:p>
        </p:txBody>
      </p:sp>
      <p:sp>
        <p:nvSpPr>
          <p:cNvPr id="83" name="Left-Right Arrow 82"/>
          <p:cNvSpPr/>
          <p:nvPr/>
        </p:nvSpPr>
        <p:spPr>
          <a:xfrm rot="1400758">
            <a:off x="5658959" y="3561023"/>
            <a:ext cx="1383248" cy="419750"/>
          </a:xfrm>
          <a:prstGeom prst="lef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a:solidFill>
                  <a:schemeClr val="bg1"/>
                </a:solidFill>
              </a:rPr>
              <a:t>Sync</a:t>
            </a:r>
          </a:p>
        </p:txBody>
      </p:sp>
      <p:pic>
        <p:nvPicPr>
          <p:cNvPr id="43" name="Picture 2" descr="C:\Program Files\Microsoft Resource DVD Artwork\DVD_ART\Artwork_Imagery\HARDWARE_IMAGERY\Illustration - Misc Hardware\Windows Vista Illustration Icons\Sync.png"/>
          <p:cNvPicPr>
            <a:picLocks noChangeAspect="1" noChangeArrowheads="1"/>
          </p:cNvPicPr>
          <p:nvPr/>
        </p:nvPicPr>
        <p:blipFill>
          <a:blip r:embed="rId4" cstate="print"/>
          <a:srcRect/>
          <a:stretch>
            <a:fillRect/>
          </a:stretch>
        </p:blipFill>
        <p:spPr bwMode="auto">
          <a:xfrm>
            <a:off x="3529183" y="2807925"/>
            <a:ext cx="642788" cy="772321"/>
          </a:xfrm>
          <a:prstGeom prst="rect">
            <a:avLst/>
          </a:prstGeom>
          <a:noFill/>
        </p:spPr>
      </p:pic>
      <p:cxnSp>
        <p:nvCxnSpPr>
          <p:cNvPr id="47" name="Straight Connector 46"/>
          <p:cNvCxnSpPr/>
          <p:nvPr/>
        </p:nvCxnSpPr>
        <p:spPr>
          <a:xfrm>
            <a:off x="5354453" y="2783561"/>
            <a:ext cx="3428600"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97306" y="2895600"/>
            <a:ext cx="2826090"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3725559" y="1444172"/>
            <a:ext cx="1491997" cy="707886"/>
          </a:xfrm>
          <a:prstGeom prst="rect">
            <a:avLst/>
          </a:prstGeom>
          <a:noFill/>
        </p:spPr>
        <p:txBody>
          <a:bodyPr wrap="square" rtlCol="0">
            <a:spAutoFit/>
          </a:bodyPr>
          <a:lstStyle/>
          <a:p>
            <a:pPr algn="ctr"/>
            <a:r>
              <a:rPr lang="en-US" sz="2000" b="1" dirty="0" smtClean="0"/>
              <a:t>SQL Azure Database</a:t>
            </a:r>
            <a:endParaRPr lang="en-US" sz="2000" b="1" dirty="0"/>
          </a:p>
        </p:txBody>
      </p:sp>
      <p:sp>
        <p:nvSpPr>
          <p:cNvPr id="63" name="Left-Right Arrow 62"/>
          <p:cNvSpPr/>
          <p:nvPr/>
        </p:nvSpPr>
        <p:spPr>
          <a:xfrm rot="1900835">
            <a:off x="2557248" y="2209741"/>
            <a:ext cx="1066844" cy="419750"/>
          </a:xfrm>
          <a:prstGeom prst="lef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a:solidFill>
                  <a:schemeClr val="bg1"/>
                </a:solidFill>
              </a:rPr>
              <a:t>Sync</a:t>
            </a:r>
          </a:p>
        </p:txBody>
      </p:sp>
      <p:sp>
        <p:nvSpPr>
          <p:cNvPr id="78" name="Left-Right Arrow 77"/>
          <p:cNvSpPr/>
          <p:nvPr/>
        </p:nvSpPr>
        <p:spPr>
          <a:xfrm rot="19675685">
            <a:off x="5119615" y="2212078"/>
            <a:ext cx="1066844" cy="419750"/>
          </a:xfrm>
          <a:prstGeom prst="lef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a:solidFill>
                  <a:schemeClr val="bg1"/>
                </a:solidFill>
              </a:rPr>
              <a:t>Sync</a:t>
            </a:r>
          </a:p>
        </p:txBody>
      </p:sp>
      <p:pic>
        <p:nvPicPr>
          <p:cNvPr id="3074" name="Picture 2" descr="C:\Users\Claudette\Documents\DVD_ART37-Sept2010\Artwork_Imagery\Icons - Illustrations\_ XML ICONS\Database blu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6812" y="1414693"/>
            <a:ext cx="421570" cy="677063"/>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2" descr="C:\Users\Claudette\Documents\DVD_ART37-Sept2010\Artwork_Imagery\Icons - Illustrations\_ XML ICONS\Database blu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1431" y="1414693"/>
            <a:ext cx="421570" cy="677063"/>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 descr="C:\Users\Claudette\Documents\DVD_ART37-Sept2010\Artwork_Imagery\Icons - Illustrations\_ XML ICONS\Database blu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3483" y="3854006"/>
            <a:ext cx="278959" cy="448022"/>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2" descr="C:\Program Files\Microsoft Resource DVD Artwork\DVD_ART\Artwork_Imagery\Shapes and Graphics\Buidlings and dwellings\building brown w awning.png"/>
          <p:cNvPicPr>
            <a:picLocks noChangeAspect="1" noChangeArrowheads="1"/>
          </p:cNvPicPr>
          <p:nvPr/>
        </p:nvPicPr>
        <p:blipFill>
          <a:blip r:embed="rId6" cstate="print"/>
          <a:srcRect/>
          <a:stretch>
            <a:fillRect/>
          </a:stretch>
        </p:blipFill>
        <p:spPr bwMode="auto">
          <a:xfrm>
            <a:off x="1032240" y="3620593"/>
            <a:ext cx="483326" cy="706117"/>
          </a:xfrm>
          <a:prstGeom prst="rect">
            <a:avLst/>
          </a:prstGeom>
          <a:noFill/>
        </p:spPr>
      </p:pic>
      <p:pic>
        <p:nvPicPr>
          <p:cNvPr id="52" name="Picture 2" descr="C:\Users\Claudette\Documents\DVD_ART37-Sept2010\Artwork_Imagery\Icons - Illustrations\_ XML ICONS\Database blu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3483" y="5069710"/>
            <a:ext cx="278959" cy="448022"/>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 descr="C:\Program Files\Microsoft Resource DVD Artwork\DVD_ART\Artwork_Imagery\Shapes and Graphics\Buidlings and dwellings\building brown w awning.png"/>
          <p:cNvPicPr>
            <a:picLocks noChangeAspect="1" noChangeArrowheads="1"/>
          </p:cNvPicPr>
          <p:nvPr/>
        </p:nvPicPr>
        <p:blipFill>
          <a:blip r:embed="rId6" cstate="print"/>
          <a:srcRect/>
          <a:stretch>
            <a:fillRect/>
          </a:stretch>
        </p:blipFill>
        <p:spPr bwMode="auto">
          <a:xfrm>
            <a:off x="1032240" y="4836297"/>
            <a:ext cx="483326" cy="706117"/>
          </a:xfrm>
          <a:prstGeom prst="rect">
            <a:avLst/>
          </a:prstGeom>
          <a:noFill/>
        </p:spPr>
      </p:pic>
      <p:grpSp>
        <p:nvGrpSpPr>
          <p:cNvPr id="8" name="Group 7"/>
          <p:cNvGrpSpPr/>
          <p:nvPr/>
        </p:nvGrpSpPr>
        <p:grpSpPr>
          <a:xfrm>
            <a:off x="4050224" y="4739542"/>
            <a:ext cx="854203" cy="1030498"/>
            <a:chOff x="5483807" y="4729759"/>
            <a:chExt cx="1138641" cy="1030498"/>
          </a:xfrm>
        </p:grpSpPr>
        <p:grpSp>
          <p:nvGrpSpPr>
            <p:cNvPr id="4" name="Group 3"/>
            <p:cNvGrpSpPr/>
            <p:nvPr/>
          </p:nvGrpSpPr>
          <p:grpSpPr>
            <a:xfrm>
              <a:off x="5936747" y="5096986"/>
              <a:ext cx="685701" cy="663271"/>
              <a:chOff x="5942012" y="5069710"/>
              <a:chExt cx="685701" cy="663271"/>
            </a:xfrm>
          </p:grpSpPr>
          <p:pic>
            <p:nvPicPr>
              <p:cNvPr id="54" name="Picture 2" descr="C:\Users\Claudette\Documents\DVD_ART37-Sept2010\Artwork_Imagery\Icons - Illustrations\_ XML ICONS\Database blu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2012" y="5069710"/>
                <a:ext cx="371848" cy="448022"/>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2" descr="C:\Users\Claudette\Documents\DVD_ART37-Sept2010\Artwork_Imagery\Icons - Illustrations\_ XML ICONS\Database blu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4412" y="5181600"/>
                <a:ext cx="371848" cy="448022"/>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 descr="C:\Users\Claudette\Documents\DVD_ART37-Sept2010\Artwork_Imagery\Icons - Illustrations\_ XML ICONS\Database blu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55865" y="5284959"/>
                <a:ext cx="371848" cy="448022"/>
              </a:xfrm>
              <a:prstGeom prst="rect">
                <a:avLst/>
              </a:prstGeom>
              <a:noFill/>
              <a:extLst>
                <a:ext uri="{909E8E84-426E-40DD-AFC4-6F175D3DCCD1}">
                  <a14:hiddenFill xmlns:a14="http://schemas.microsoft.com/office/drawing/2010/main">
                    <a:solidFill>
                      <a:srgbClr val="FFFFFF"/>
                    </a:solidFill>
                  </a14:hiddenFill>
                </a:ext>
              </a:extLst>
            </p:spPr>
          </p:pic>
        </p:grpSp>
        <p:pic>
          <p:nvPicPr>
            <p:cNvPr id="31" name="Picture 5" descr="C:\Program Files\Microsoft Resource DVD Artwork\DVD_ART\Artwork_Imagery\Shapes and Graphics\Buidlings and dwellings\enterprise red.png"/>
            <p:cNvPicPr>
              <a:picLocks noChangeAspect="1" noChangeArrowheads="1"/>
            </p:cNvPicPr>
            <p:nvPr/>
          </p:nvPicPr>
          <p:blipFill>
            <a:blip r:embed="rId7" cstate="print"/>
            <a:srcRect/>
            <a:stretch>
              <a:fillRect/>
            </a:stretch>
          </p:blipFill>
          <p:spPr bwMode="auto">
            <a:xfrm>
              <a:off x="5483807" y="4729759"/>
              <a:ext cx="638864" cy="929657"/>
            </a:xfrm>
            <a:prstGeom prst="rect">
              <a:avLst/>
            </a:prstGeom>
            <a:noFill/>
          </p:spPr>
        </p:pic>
      </p:grpSp>
      <p:pic>
        <p:nvPicPr>
          <p:cNvPr id="84" name="Picture 2" descr="C:\Users\Claudette\Documents\DVD_ART37-Sept2010\Artwork_Imagery\Icons - Illustrations\_ XML ICONS\Database blu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90761" y="5183283"/>
            <a:ext cx="278959" cy="448022"/>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3" descr="C:\DVD_ART36\Artwork_Imagery\Icons - Illustrations\Buildings\highrise, office building skyscraper enterprise sand.png"/>
          <p:cNvPicPr>
            <a:picLocks noChangeAspect="1" noChangeArrowheads="1"/>
          </p:cNvPicPr>
          <p:nvPr/>
        </p:nvPicPr>
        <p:blipFill>
          <a:blip r:embed="rId8"/>
          <a:srcRect/>
          <a:stretch>
            <a:fillRect/>
          </a:stretch>
        </p:blipFill>
        <p:spPr bwMode="auto">
          <a:xfrm>
            <a:off x="7067488" y="4793041"/>
            <a:ext cx="488331" cy="976408"/>
          </a:xfrm>
          <a:prstGeom prst="rect">
            <a:avLst/>
          </a:prstGeom>
          <a:noFill/>
        </p:spPr>
      </p:pic>
      <p:pic>
        <p:nvPicPr>
          <p:cNvPr id="59" name="Picture 2" descr="C:\Users\Claudette\Documents\DVD_ART37-Sept2010\Artwork_Imagery\Icons - Illustrations\_ XML ICONS\Database blu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90761" y="4038600"/>
            <a:ext cx="278959" cy="448022"/>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3" descr="C:\DVD_ART36\Artwork_Imagery\Icons - Illustrations\Buildings\highrise, office building skyscraper enterprise sand.png"/>
          <p:cNvPicPr>
            <a:picLocks noChangeAspect="1" noChangeArrowheads="1"/>
          </p:cNvPicPr>
          <p:nvPr/>
        </p:nvPicPr>
        <p:blipFill>
          <a:blip r:embed="rId8"/>
          <a:srcRect/>
          <a:stretch>
            <a:fillRect/>
          </a:stretch>
        </p:blipFill>
        <p:spPr bwMode="auto">
          <a:xfrm>
            <a:off x="7067488" y="3648358"/>
            <a:ext cx="488331" cy="976408"/>
          </a:xfrm>
          <a:prstGeom prst="rect">
            <a:avLst/>
          </a:prstGeom>
          <a:noFill/>
        </p:spPr>
      </p:pic>
      <p:sp>
        <p:nvSpPr>
          <p:cNvPr id="64" name="TextBox 63"/>
          <p:cNvSpPr txBox="1"/>
          <p:nvPr/>
        </p:nvSpPr>
        <p:spPr>
          <a:xfrm rot="16200000">
            <a:off x="7946934" y="1720179"/>
            <a:ext cx="1461952" cy="431695"/>
          </a:xfrm>
          <a:prstGeom prst="rect">
            <a:avLst/>
          </a:prstGeom>
          <a:ln/>
        </p:spPr>
        <p:style>
          <a:lnRef idx="1">
            <a:schemeClr val="accent2"/>
          </a:lnRef>
          <a:fillRef idx="3">
            <a:schemeClr val="accent2"/>
          </a:fillRef>
          <a:effectRef idx="2">
            <a:schemeClr val="accent2"/>
          </a:effectRef>
          <a:fontRef idx="minor">
            <a:schemeClr val="lt1"/>
          </a:fontRef>
        </p:style>
        <p:txBody>
          <a:bodyPr wrap="square" rtlCol="0">
            <a:noAutofit/>
          </a:bodyPr>
          <a:lstStyle/>
          <a:p>
            <a:pPr algn="ctr"/>
            <a:r>
              <a:rPr lang="en-US" sz="3200" dirty="0" smtClean="0"/>
              <a:t>CTP1</a:t>
            </a:r>
            <a:endParaRPr lang="en-US" sz="3200" dirty="0"/>
          </a:p>
        </p:txBody>
      </p:sp>
      <p:sp>
        <p:nvSpPr>
          <p:cNvPr id="65" name="TextBox 64"/>
          <p:cNvSpPr txBox="1"/>
          <p:nvPr/>
        </p:nvSpPr>
        <p:spPr>
          <a:xfrm rot="16200000">
            <a:off x="6817848" y="4546491"/>
            <a:ext cx="3733800" cy="432019"/>
          </a:xfrm>
          <a:prstGeom prst="rect">
            <a:avLst/>
          </a:prstGeom>
          <a:ln/>
        </p:spPr>
        <p:style>
          <a:lnRef idx="1">
            <a:schemeClr val="accent5"/>
          </a:lnRef>
          <a:fillRef idx="3">
            <a:schemeClr val="accent5"/>
          </a:fillRef>
          <a:effectRef idx="2">
            <a:schemeClr val="accent5"/>
          </a:effectRef>
          <a:fontRef idx="minor">
            <a:schemeClr val="lt1"/>
          </a:fontRef>
        </p:style>
        <p:txBody>
          <a:bodyPr wrap="square" rtlCol="0">
            <a:noAutofit/>
          </a:bodyPr>
          <a:lstStyle/>
          <a:p>
            <a:pPr algn="ctr"/>
            <a:r>
              <a:rPr lang="en-US" sz="2800" dirty="0" smtClean="0"/>
              <a:t>CTP2</a:t>
            </a:r>
            <a:endParaRPr lang="en-US" sz="2800" dirty="0"/>
          </a:p>
        </p:txBody>
      </p:sp>
    </p:spTree>
    <p:extLst>
      <p:ext uri="{BB962C8B-B14F-4D97-AF65-F5344CB8AC3E}">
        <p14:creationId xmlns:p14="http://schemas.microsoft.com/office/powerpoint/2010/main" val="189348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Top Features</a:t>
            </a:r>
            <a:endParaRPr lang="en-GB" dirty="0"/>
          </a:p>
        </p:txBody>
      </p:sp>
      <p:sp>
        <p:nvSpPr>
          <p:cNvPr id="3" name="Text Placeholder 2"/>
          <p:cNvSpPr>
            <a:spLocks noGrp="1"/>
          </p:cNvSpPr>
          <p:nvPr>
            <p:ph type="body" sz="quarter" idx="10"/>
          </p:nvPr>
        </p:nvSpPr>
        <p:spPr>
          <a:xfrm>
            <a:off x="389436" y="1447801"/>
            <a:ext cx="8363938" cy="3151632"/>
          </a:xfrm>
        </p:spPr>
        <p:txBody>
          <a:bodyPr/>
          <a:lstStyle/>
          <a:p>
            <a:r>
              <a:rPr lang="en-GB" dirty="0" smtClean="0"/>
              <a:t>Service </a:t>
            </a:r>
            <a:r>
              <a:rPr lang="en-GB" dirty="0"/>
              <a:t>scales as resources requirements grow</a:t>
            </a:r>
          </a:p>
          <a:p>
            <a:r>
              <a:rPr lang="en-GB" dirty="0"/>
              <a:t>No-Code Sync </a:t>
            </a:r>
            <a:r>
              <a:rPr lang="en-GB" dirty="0" smtClean="0"/>
              <a:t>Configuration</a:t>
            </a:r>
          </a:p>
          <a:p>
            <a:r>
              <a:rPr lang="en-GB" dirty="0" smtClean="0"/>
              <a:t>Schedule Sync</a:t>
            </a:r>
            <a:endParaRPr lang="en-GB" dirty="0"/>
          </a:p>
          <a:p>
            <a:r>
              <a:rPr lang="en-GB" dirty="0"/>
              <a:t>Conflict </a:t>
            </a:r>
            <a:r>
              <a:rPr lang="en-GB" dirty="0" smtClean="0"/>
              <a:t>Handling</a:t>
            </a:r>
          </a:p>
          <a:p>
            <a:r>
              <a:rPr lang="en-GB" dirty="0" smtClean="0"/>
              <a:t>Logging </a:t>
            </a:r>
            <a:r>
              <a:rPr lang="en-GB" dirty="0"/>
              <a:t>and </a:t>
            </a:r>
            <a:r>
              <a:rPr lang="en-GB" dirty="0" smtClean="0"/>
              <a:t>Monitoring</a:t>
            </a:r>
          </a:p>
          <a:p>
            <a:r>
              <a:rPr lang="en-GB" dirty="0" smtClean="0"/>
              <a:t>Data sub-setting</a:t>
            </a:r>
            <a:endParaRPr lang="en-GB" dirty="0"/>
          </a:p>
        </p:txBody>
      </p:sp>
    </p:spTree>
    <p:extLst>
      <p:ext uri="{BB962C8B-B14F-4D97-AF65-F5344CB8AC3E}">
        <p14:creationId xmlns:p14="http://schemas.microsoft.com/office/powerpoint/2010/main" val="3759863960"/>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65799" y="3224721"/>
            <a:ext cx="7843790" cy="609399"/>
          </a:xfrm>
        </p:spPr>
        <p:txBody>
          <a:bodyPr>
            <a:noAutofit/>
          </a:bodyPr>
          <a:lstStyle/>
          <a:p>
            <a:r>
              <a:rPr lang="en-GB" sz="8000" dirty="0" smtClean="0"/>
              <a:t>Demo</a:t>
            </a:r>
            <a:endParaRPr lang="en-GB" sz="8000" dirty="0"/>
          </a:p>
        </p:txBody>
      </p:sp>
    </p:spTree>
    <p:extLst>
      <p:ext uri="{BB962C8B-B14F-4D97-AF65-F5344CB8AC3E}">
        <p14:creationId xmlns:p14="http://schemas.microsoft.com/office/powerpoint/2010/main" val="2161644782"/>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65799" y="3224721"/>
            <a:ext cx="7843790" cy="609399"/>
          </a:xfrm>
        </p:spPr>
        <p:txBody>
          <a:bodyPr>
            <a:noAutofit/>
          </a:bodyPr>
          <a:lstStyle/>
          <a:p>
            <a:r>
              <a:rPr lang="en-GB" sz="8000" dirty="0" smtClean="0"/>
              <a:t>SQL Azure Reporting</a:t>
            </a:r>
            <a:endParaRPr lang="en-GB" sz="8000" dirty="0"/>
          </a:p>
        </p:txBody>
      </p:sp>
    </p:spTree>
    <p:extLst>
      <p:ext uri="{BB962C8B-B14F-4D97-AF65-F5344CB8AC3E}">
        <p14:creationId xmlns:p14="http://schemas.microsoft.com/office/powerpoint/2010/main" val="3273096816"/>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Azure</a:t>
            </a:r>
            <a:endParaRPr lang="en-US" dirty="0"/>
          </a:p>
        </p:txBody>
      </p:sp>
      <p:sp>
        <p:nvSpPr>
          <p:cNvPr id="3" name="TextBox 2"/>
          <p:cNvSpPr txBox="1"/>
          <p:nvPr/>
        </p:nvSpPr>
        <p:spPr>
          <a:xfrm>
            <a:off x="321276" y="914402"/>
            <a:ext cx="8822724" cy="461665"/>
          </a:xfrm>
          <a:prstGeom prst="rect">
            <a:avLst/>
          </a:prstGeom>
          <a:noFill/>
        </p:spPr>
        <p:txBody>
          <a:bodyPr wrap="square" rtlCol="0">
            <a:spAutoFit/>
          </a:bodyPr>
          <a:lstStyle/>
          <a:p>
            <a:r>
              <a:rPr lang="en-US" sz="2400" i="1" dirty="0" smtClean="0">
                <a:effectLst>
                  <a:outerShdw blurRad="38100" dist="38100" dir="2700000" algn="tl">
                    <a:srgbClr val="000000">
                      <a:alpha val="43137"/>
                    </a:srgbClr>
                  </a:outerShdw>
                </a:effectLst>
              </a:rPr>
              <a:t>Extending SQL Server to the Cloud</a:t>
            </a:r>
          </a:p>
        </p:txBody>
      </p:sp>
      <p:sp>
        <p:nvSpPr>
          <p:cNvPr id="16" name="Content Placeholder 3"/>
          <p:cNvSpPr txBox="1">
            <a:spLocks/>
          </p:cNvSpPr>
          <p:nvPr/>
        </p:nvSpPr>
        <p:spPr>
          <a:xfrm>
            <a:off x="389436" y="3810002"/>
            <a:ext cx="9211764" cy="3397853"/>
          </a:xfrm>
          <a:prstGeom prst="rect">
            <a:avLst/>
          </a:prstGeom>
        </p:spPr>
        <p:txBody>
          <a:bodyPr/>
          <a:lstStyle>
            <a:lvl1pPr marL="400050" indent="-400050"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effectLst/>
                <a:latin typeface="+mn-lt"/>
                <a:ea typeface="+mn-ea"/>
                <a:cs typeface="+mn-cs"/>
              </a:defRPr>
            </a:lvl1pPr>
            <a:lvl2pPr marL="746125" indent="-346075"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effectLst/>
                <a:latin typeface="+mn-lt"/>
                <a:ea typeface="+mn-ea"/>
                <a:cs typeface="+mn-cs"/>
              </a:defRPr>
            </a:lvl2pPr>
            <a:lvl3pPr marL="1082675" indent="-336550"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effectLst/>
                <a:latin typeface="+mn-lt"/>
                <a:ea typeface="+mn-ea"/>
                <a:cs typeface="+mn-cs"/>
              </a:defRPr>
            </a:lvl3pPr>
            <a:lvl4pPr marL="1374775" indent="-292100"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effectLst/>
                <a:latin typeface="+mn-lt"/>
                <a:ea typeface="+mn-ea"/>
                <a:cs typeface="+mn-cs"/>
              </a:defRPr>
            </a:lvl4pPr>
            <a:lvl5pPr marL="1660525" indent="-285750"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effectLst/>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smtClean="0"/>
              <a:t>SQL Azure Database</a:t>
            </a:r>
          </a:p>
          <a:p>
            <a:pPr lvl="1"/>
            <a:r>
              <a:rPr lang="en-US" sz="1600" dirty="0" smtClean="0"/>
              <a:t>Familiar SQL Server relational database model</a:t>
            </a:r>
          </a:p>
          <a:p>
            <a:pPr lvl="1"/>
            <a:r>
              <a:rPr lang="en-US" sz="1600" dirty="0" smtClean="0"/>
              <a:t>Support </a:t>
            </a:r>
            <a:r>
              <a:rPr lang="en-US" sz="1600" dirty="0"/>
              <a:t>for existing APIs &amp; tools</a:t>
            </a:r>
          </a:p>
          <a:p>
            <a:pPr lvl="1"/>
            <a:r>
              <a:rPr lang="en-US" sz="1600" dirty="0"/>
              <a:t>Built for the cloud with high availability &amp; fault tolerance</a:t>
            </a:r>
          </a:p>
          <a:p>
            <a:pPr lvl="1"/>
            <a:r>
              <a:rPr lang="en-US" sz="1600" dirty="0" smtClean="0"/>
              <a:t>Easily provision and manage databases across multiple datacenters</a:t>
            </a:r>
          </a:p>
          <a:p>
            <a:r>
              <a:rPr lang="en-US" sz="1800" dirty="0" smtClean="0"/>
              <a:t>Data Sync Service (CTP)</a:t>
            </a:r>
          </a:p>
          <a:p>
            <a:pPr lvl="1"/>
            <a:r>
              <a:rPr lang="en-US" sz="1600" dirty="0" smtClean="0"/>
              <a:t>Provides two-way sync of SQL Azure Databases across datacenters</a:t>
            </a:r>
          </a:p>
          <a:p>
            <a:pPr lvl="1"/>
            <a:r>
              <a:rPr lang="en-US" sz="1600" dirty="0" smtClean="0"/>
              <a:t>Example service available in the SQL Azure Labs environment</a:t>
            </a:r>
          </a:p>
          <a:p>
            <a:r>
              <a:rPr lang="en-US" sz="2000" dirty="0" smtClean="0"/>
              <a:t>SQL Azure Reporting</a:t>
            </a:r>
            <a:r>
              <a:rPr lang="en-US" sz="2000" dirty="0"/>
              <a:t> </a:t>
            </a:r>
            <a:r>
              <a:rPr lang="en-US" sz="2000" dirty="0" smtClean="0"/>
              <a:t>(CTP)</a:t>
            </a:r>
          </a:p>
          <a:p>
            <a:pPr lvl="1"/>
            <a:r>
              <a:rPr lang="en-US" sz="1600" dirty="0" smtClean="0"/>
              <a:t>Reporting Services running on the Windows Azure Platform</a:t>
            </a:r>
          </a:p>
        </p:txBody>
      </p:sp>
      <p:sp>
        <p:nvSpPr>
          <p:cNvPr id="11" name="Rounded Rectangle 10"/>
          <p:cNvSpPr>
            <a:spLocks/>
          </p:cNvSpPr>
          <p:nvPr/>
        </p:nvSpPr>
        <p:spPr>
          <a:xfrm>
            <a:off x="1398671" y="1543724"/>
            <a:ext cx="6225047" cy="2083480"/>
          </a:xfrm>
          <a:prstGeom prst="roundRect">
            <a:avLst/>
          </a:prstGeom>
          <a:gradFill flip="none" rotWithShape="1">
            <a:gsLst>
              <a:gs pos="0">
                <a:schemeClr val="tx1"/>
              </a:gs>
              <a:gs pos="50000">
                <a:schemeClr val="tx1">
                  <a:alpha val="94000"/>
                </a:schemeClr>
              </a:gs>
              <a:gs pos="100000">
                <a:srgbClr val="A0C9FA">
                  <a:shade val="100000"/>
                  <a:satMod val="115000"/>
                </a:srgbClr>
              </a:gs>
            </a:gsLst>
            <a:lin ang="5400000" scaled="1"/>
            <a:tileRect/>
          </a:gradFill>
          <a:ln>
            <a:solidFill>
              <a:schemeClr val="bg2"/>
            </a:solidFill>
            <a:headEnd type="none" w="med" len="med"/>
            <a:tailEnd type="none" w="med" len="med"/>
          </a:ln>
          <a:effectLst>
            <a:outerShdw blurRad="698500" dist="38100" dir="5400000" rotWithShape="0">
              <a:schemeClr val="tx1"/>
            </a:outerShdw>
          </a:effectLst>
          <a:scene3d>
            <a:camera prst="orthographicFront" fov="0">
              <a:rot lat="0" lon="0" rev="0"/>
            </a:camera>
            <a:lightRig rig="glow" dir="t">
              <a:rot lat="0" lon="0" rev="6360000"/>
            </a:lightRig>
          </a:scene3d>
          <a:sp3d contourW="1000" prstMaterial="flat">
            <a:bevelT w="95250" h="101600"/>
            <a:contourClr>
              <a:srgbClr val="FFC000">
                <a:satMod val="300000"/>
              </a:srgbClr>
            </a:contourClr>
          </a:sp3d>
        </p:spPr>
        <p:txBody>
          <a:bodyPr vert="horz" wrap="square" lIns="91436" tIns="45718" rIns="91436" bIns="45718" numCol="1" rtlCol="0" anchor="ctr" anchorCtr="0" compatLnSpc="1">
            <a:prstTxWarp prst="textNoShape">
              <a:avLst/>
            </a:prstTxWarp>
          </a:bodyPr>
          <a:lstStyle/>
          <a:p>
            <a:pPr fontAlgn="base">
              <a:lnSpc>
                <a:spcPct val="85000"/>
              </a:lnSpc>
              <a:spcBef>
                <a:spcPts val="1200"/>
              </a:spcBef>
              <a:spcAft>
                <a:spcPct val="0"/>
              </a:spcAft>
              <a:defRPr/>
            </a:pPr>
            <a:endParaRPr lang="en-US" sz="1600" spc="-100" dirty="0">
              <a:ln w="18415" cmpd="sng">
                <a:noFill/>
                <a:prstDash val="solid"/>
              </a:ln>
              <a:gradFill>
                <a:gsLst>
                  <a:gs pos="0">
                    <a:srgbClr val="000000"/>
                  </a:gs>
                  <a:gs pos="50000">
                    <a:srgbClr val="000000"/>
                  </a:gs>
                </a:gsLst>
                <a:lin ang="5400000" scaled="0"/>
              </a:gradFill>
              <a:latin typeface="Segoe"/>
              <a:cs typeface="Segoe UI" pitchFamily="34" charset="0"/>
            </a:endParaRPr>
          </a:p>
        </p:txBody>
      </p:sp>
      <p:sp>
        <p:nvSpPr>
          <p:cNvPr id="12" name="Rounded Rectangle 11"/>
          <p:cNvSpPr>
            <a:spLocks/>
          </p:cNvSpPr>
          <p:nvPr/>
        </p:nvSpPr>
        <p:spPr bwMode="auto">
          <a:xfrm>
            <a:off x="1561205" y="2895684"/>
            <a:ext cx="1832278" cy="579120"/>
          </a:xfrm>
          <a:prstGeom prst="roundRect">
            <a:avLst/>
          </a:prstGeom>
          <a:gradFill flip="none" rotWithShape="1">
            <a:gsLst>
              <a:gs pos="0">
                <a:schemeClr val="tx1"/>
              </a:gs>
              <a:gs pos="50000">
                <a:schemeClr val="tx1">
                  <a:alpha val="94000"/>
                </a:schemeClr>
              </a:gs>
              <a:gs pos="100000">
                <a:srgbClr val="A0C9FA">
                  <a:shade val="100000"/>
                  <a:satMod val="115000"/>
                </a:srgbClr>
              </a:gs>
            </a:gsLst>
            <a:lin ang="5400000" scaled="1"/>
            <a:tileRect/>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FFC000">
                <a:satMod val="300000"/>
              </a:srgbClr>
            </a:contourClr>
          </a:sp3d>
        </p:spPr>
        <p:txBody>
          <a:bodyPr vert="horz" wrap="square" lIns="0" tIns="0" rIns="0" bIns="0" numCol="1" rtlCol="0" anchor="ctr" anchorCtr="0" compatLnSpc="1">
            <a:prstTxWarp prst="textNoShape">
              <a:avLst/>
            </a:prstTxWarp>
          </a:bodyPr>
          <a:lstStyle/>
          <a:p>
            <a:pPr algn="ctr">
              <a:lnSpc>
                <a:spcPct val="80000"/>
              </a:lnSpc>
            </a:pPr>
            <a:r>
              <a:rPr lang="en-US" sz="2400" dirty="0" smtClean="0">
                <a:gradFill>
                  <a:gsLst>
                    <a:gs pos="55000">
                      <a:srgbClr val="000000"/>
                    </a:gs>
                    <a:gs pos="100000">
                      <a:srgbClr val="000000"/>
                    </a:gs>
                  </a:gsLst>
                  <a:lin ang="5400000" scaled="0"/>
                </a:gradFill>
              </a:rPr>
              <a:t>Database</a:t>
            </a:r>
            <a:endParaRPr lang="en-US" sz="2400" dirty="0">
              <a:gradFill>
                <a:gsLst>
                  <a:gs pos="55000">
                    <a:srgbClr val="000000"/>
                  </a:gs>
                  <a:gs pos="100000">
                    <a:srgbClr val="000000"/>
                  </a:gs>
                </a:gsLst>
                <a:lin ang="5400000" scaled="0"/>
              </a:gradFill>
            </a:endParaRPr>
          </a:p>
        </p:txBody>
      </p:sp>
      <p:pic>
        <p:nvPicPr>
          <p:cNvPr id="10" name="Picture 9" descr="C:\Users\wwegner\Desktop\SQL-Azure_rgb.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4345" y="1563448"/>
            <a:ext cx="2844170" cy="1137453"/>
          </a:xfrm>
          <a:prstGeom prst="rect">
            <a:avLst/>
          </a:prstGeom>
          <a:noFill/>
          <a:extLst>
            <a:ext uri="{909E8E84-426E-40DD-AFC4-6F175D3DCCD1}">
              <a14:hiddenFill xmlns:a14="http://schemas.microsoft.com/office/drawing/2010/main">
                <a:solidFill>
                  <a:srgbClr val="FFFFFF"/>
                </a:solidFill>
              </a14:hiddenFill>
            </a:ext>
          </a:extLst>
        </p:spPr>
      </p:pic>
      <p:sp>
        <p:nvSpPr>
          <p:cNvPr id="17" name="Rounded Rectangle 16"/>
          <p:cNvSpPr>
            <a:spLocks/>
          </p:cNvSpPr>
          <p:nvPr/>
        </p:nvSpPr>
        <p:spPr bwMode="auto">
          <a:xfrm>
            <a:off x="3677272" y="2895682"/>
            <a:ext cx="1832278" cy="579121"/>
          </a:xfrm>
          <a:prstGeom prst="roundRect">
            <a:avLst/>
          </a:prstGeom>
          <a:gradFill flip="none" rotWithShape="1">
            <a:gsLst>
              <a:gs pos="0">
                <a:schemeClr val="tx1"/>
              </a:gs>
              <a:gs pos="50000">
                <a:schemeClr val="tx1">
                  <a:alpha val="94000"/>
                </a:schemeClr>
              </a:gs>
              <a:gs pos="100000">
                <a:srgbClr val="A0C9FA">
                  <a:shade val="100000"/>
                  <a:satMod val="115000"/>
                </a:srgbClr>
              </a:gs>
            </a:gsLst>
            <a:lin ang="5400000" scaled="1"/>
            <a:tileRect/>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FFC000">
                <a:satMod val="300000"/>
              </a:srgbClr>
            </a:contourClr>
          </a:sp3d>
        </p:spPr>
        <p:txBody>
          <a:bodyPr vert="horz" wrap="square" lIns="0" tIns="0" rIns="0" bIns="0" numCol="1" rtlCol="0" anchor="ctr" anchorCtr="0" compatLnSpc="1">
            <a:prstTxWarp prst="textNoShape">
              <a:avLst/>
            </a:prstTxWarp>
          </a:bodyPr>
          <a:lstStyle/>
          <a:p>
            <a:pPr algn="ctr">
              <a:lnSpc>
                <a:spcPct val="80000"/>
              </a:lnSpc>
            </a:pPr>
            <a:r>
              <a:rPr lang="en-US" sz="2400" dirty="0" smtClean="0">
                <a:gradFill>
                  <a:gsLst>
                    <a:gs pos="55000">
                      <a:srgbClr val="000000"/>
                    </a:gs>
                    <a:gs pos="100000">
                      <a:srgbClr val="000000"/>
                    </a:gs>
                  </a:gsLst>
                  <a:lin ang="5400000" scaled="0"/>
                </a:gradFill>
                <a:latin typeface="Segoe" pitchFamily="34" charset="0"/>
              </a:rPr>
              <a:t>Sync Service</a:t>
            </a:r>
            <a:endParaRPr lang="en-US" sz="2400" dirty="0">
              <a:gradFill>
                <a:gsLst>
                  <a:gs pos="55000">
                    <a:srgbClr val="000000"/>
                  </a:gs>
                  <a:gs pos="100000">
                    <a:srgbClr val="000000"/>
                  </a:gs>
                </a:gsLst>
                <a:lin ang="5400000" scaled="0"/>
              </a:gradFill>
              <a:latin typeface="Segoe" pitchFamily="34" charset="0"/>
            </a:endParaRPr>
          </a:p>
        </p:txBody>
      </p:sp>
      <p:sp>
        <p:nvSpPr>
          <p:cNvPr id="13" name="Rounded Rectangle 12"/>
          <p:cNvSpPr>
            <a:spLocks/>
          </p:cNvSpPr>
          <p:nvPr/>
        </p:nvSpPr>
        <p:spPr bwMode="auto">
          <a:xfrm>
            <a:off x="5661950" y="2895681"/>
            <a:ext cx="1832278" cy="579121"/>
          </a:xfrm>
          <a:prstGeom prst="roundRect">
            <a:avLst/>
          </a:prstGeom>
          <a:gradFill flip="none" rotWithShape="1">
            <a:gsLst>
              <a:gs pos="0">
                <a:schemeClr val="tx1"/>
              </a:gs>
              <a:gs pos="50000">
                <a:schemeClr val="tx1">
                  <a:alpha val="94000"/>
                </a:schemeClr>
              </a:gs>
              <a:gs pos="100000">
                <a:srgbClr val="A0C9FA">
                  <a:shade val="100000"/>
                  <a:satMod val="115000"/>
                </a:srgbClr>
              </a:gs>
            </a:gsLst>
            <a:lin ang="5400000" scaled="1"/>
            <a:tileRect/>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FFC000">
                <a:satMod val="300000"/>
              </a:srgbClr>
            </a:contourClr>
          </a:sp3d>
        </p:spPr>
        <p:txBody>
          <a:bodyPr vert="horz" wrap="square" lIns="0" tIns="0" rIns="0" bIns="0" numCol="1" rtlCol="0" anchor="ctr" anchorCtr="0" compatLnSpc="1">
            <a:prstTxWarp prst="textNoShape">
              <a:avLst/>
            </a:prstTxWarp>
          </a:bodyPr>
          <a:lstStyle/>
          <a:p>
            <a:pPr algn="ctr">
              <a:lnSpc>
                <a:spcPct val="80000"/>
              </a:lnSpc>
            </a:pPr>
            <a:r>
              <a:rPr lang="en-US" sz="2400" dirty="0" smtClean="0">
                <a:gradFill>
                  <a:gsLst>
                    <a:gs pos="55000">
                      <a:srgbClr val="000000"/>
                    </a:gs>
                    <a:gs pos="100000">
                      <a:srgbClr val="000000"/>
                    </a:gs>
                  </a:gsLst>
                  <a:lin ang="5400000" scaled="0"/>
                </a:gradFill>
                <a:latin typeface="Segoe" pitchFamily="34" charset="0"/>
              </a:rPr>
              <a:t>Reporting</a:t>
            </a:r>
            <a:endParaRPr lang="en-US" sz="2400" dirty="0">
              <a:gradFill>
                <a:gsLst>
                  <a:gs pos="55000">
                    <a:srgbClr val="000000"/>
                  </a:gs>
                  <a:gs pos="100000">
                    <a:srgbClr val="000000"/>
                  </a:gs>
                </a:gsLst>
                <a:lin ang="5400000" scaled="0"/>
              </a:gradFill>
              <a:latin typeface="Segoe" pitchFamily="34" charset="0"/>
            </a:endParaRPr>
          </a:p>
        </p:txBody>
      </p:sp>
    </p:spTree>
    <p:extLst>
      <p:ext uri="{BB962C8B-B14F-4D97-AF65-F5344CB8AC3E}">
        <p14:creationId xmlns:p14="http://schemas.microsoft.com/office/powerpoint/2010/main" val="27519883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xEl>
                                              <p:pRg st="5" end="5"/>
                                            </p:txEl>
                                          </p:spTgt>
                                        </p:tgtEl>
                                        <p:attrNameLst>
                                          <p:attrName>style.visibility</p:attrName>
                                        </p:attrNameLst>
                                      </p:cBhvr>
                                      <p:to>
                                        <p:strVal val="visible"/>
                                      </p:to>
                                    </p:set>
                                    <p:animEffect transition="in" filter="fade">
                                      <p:cBhvr>
                                        <p:cTn id="7" dur="500"/>
                                        <p:tgtEl>
                                          <p:spTgt spid="16">
                                            <p:txEl>
                                              <p:pRg st="5" end="5"/>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6">
                                            <p:txEl>
                                              <p:pRg st="6" end="6"/>
                                            </p:txEl>
                                          </p:spTgt>
                                        </p:tgtEl>
                                        <p:attrNameLst>
                                          <p:attrName>style.visibility</p:attrName>
                                        </p:attrNameLst>
                                      </p:cBhvr>
                                      <p:to>
                                        <p:strVal val="visible"/>
                                      </p:to>
                                    </p:set>
                                    <p:animEffect transition="in" filter="fade">
                                      <p:cBhvr>
                                        <p:cTn id="10" dur="500"/>
                                        <p:tgtEl>
                                          <p:spTgt spid="16">
                                            <p:txEl>
                                              <p:pRg st="6" end="6"/>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xEl>
                                              <p:pRg st="7" end="7"/>
                                            </p:txEl>
                                          </p:spTgt>
                                        </p:tgtEl>
                                        <p:attrNameLst>
                                          <p:attrName>style.visibility</p:attrName>
                                        </p:attrNameLst>
                                      </p:cBhvr>
                                      <p:to>
                                        <p:strVal val="visible"/>
                                      </p:to>
                                    </p:set>
                                    <p:animEffect transition="in" filter="fade">
                                      <p:cBhvr>
                                        <p:cTn id="13" dur="500"/>
                                        <p:tgtEl>
                                          <p:spTgt spid="16">
                                            <p:txEl>
                                              <p:pRg st="7" end="7"/>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6">
                                            <p:txEl>
                                              <p:pRg st="8" end="8"/>
                                            </p:txEl>
                                          </p:spTgt>
                                        </p:tgtEl>
                                        <p:attrNameLst>
                                          <p:attrName>style.visibility</p:attrName>
                                        </p:attrNameLst>
                                      </p:cBhvr>
                                      <p:to>
                                        <p:strVal val="visible"/>
                                      </p:to>
                                    </p:set>
                                    <p:animEffect transition="in" filter="fade">
                                      <p:cBhvr>
                                        <p:cTn id="21" dur="500"/>
                                        <p:tgtEl>
                                          <p:spTgt spid="16">
                                            <p:txEl>
                                              <p:pRg st="8" end="8"/>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6">
                                            <p:txEl>
                                              <p:pRg st="9" end="9"/>
                                            </p:txEl>
                                          </p:spTgt>
                                        </p:tgtEl>
                                        <p:attrNameLst>
                                          <p:attrName>style.visibility</p:attrName>
                                        </p:attrNameLst>
                                      </p:cBhvr>
                                      <p:to>
                                        <p:strVal val="visible"/>
                                      </p:to>
                                    </p:set>
                                    <p:animEffect transition="in" filter="fade">
                                      <p:cBhvr>
                                        <p:cTn id="24" dur="500"/>
                                        <p:tgtEl>
                                          <p:spTgt spid="16">
                                            <p:txEl>
                                              <p:pRg st="9" end="9"/>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SQL Azure Reporting</a:t>
            </a:r>
            <a:endParaRPr lang="en-GB" dirty="0"/>
          </a:p>
        </p:txBody>
      </p:sp>
      <p:sp>
        <p:nvSpPr>
          <p:cNvPr id="3" name="Text Placeholder 2"/>
          <p:cNvSpPr>
            <a:spLocks noGrp="1"/>
          </p:cNvSpPr>
          <p:nvPr>
            <p:ph type="body" sz="quarter" idx="10"/>
          </p:nvPr>
        </p:nvSpPr>
        <p:spPr>
          <a:xfrm>
            <a:off x="389436" y="1447801"/>
            <a:ext cx="8363938" cy="4031873"/>
          </a:xfrm>
        </p:spPr>
        <p:txBody>
          <a:bodyPr/>
          <a:lstStyle/>
          <a:p>
            <a:r>
              <a:rPr lang="en-GB" dirty="0" smtClean="0"/>
              <a:t>CTP – you can register </a:t>
            </a:r>
          </a:p>
          <a:p>
            <a:r>
              <a:rPr lang="en-GB" dirty="0" smtClean="0"/>
              <a:t>Based on SQL Server Reporting Services 2008 R2</a:t>
            </a:r>
          </a:p>
          <a:p>
            <a:pPr lvl="1"/>
            <a:r>
              <a:rPr lang="en-GB" dirty="0" smtClean="0"/>
              <a:t>Exactly same report formats (no custom extensions yet)</a:t>
            </a:r>
          </a:p>
          <a:p>
            <a:pPr lvl="1"/>
            <a:r>
              <a:rPr lang="en-GB" dirty="0" smtClean="0"/>
              <a:t>Use BI Development Studio</a:t>
            </a:r>
          </a:p>
          <a:p>
            <a:r>
              <a:rPr lang="en-GB" dirty="0" smtClean="0"/>
              <a:t>Reports run on Windows Azure Platform</a:t>
            </a:r>
          </a:p>
          <a:p>
            <a:pPr lvl="1"/>
            <a:r>
              <a:rPr lang="en-GB" dirty="0" smtClean="0"/>
              <a:t>Report Viewer control using remote processing mode</a:t>
            </a:r>
          </a:p>
          <a:p>
            <a:r>
              <a:rPr lang="en-GB" dirty="0" smtClean="0"/>
              <a:t>Only reports against SQL Azure Database</a:t>
            </a:r>
          </a:p>
          <a:p>
            <a:endParaRPr lang="en-GB" dirty="0"/>
          </a:p>
        </p:txBody>
      </p:sp>
    </p:spTree>
    <p:extLst>
      <p:ext uri="{BB962C8B-B14F-4D97-AF65-F5344CB8AC3E}">
        <p14:creationId xmlns:p14="http://schemas.microsoft.com/office/powerpoint/2010/main" val="51239991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Summary</a:t>
            </a:r>
            <a:endParaRPr lang="en-GB" dirty="0"/>
          </a:p>
        </p:txBody>
      </p:sp>
      <p:sp>
        <p:nvSpPr>
          <p:cNvPr id="3" name="Text Placeholder 2"/>
          <p:cNvSpPr>
            <a:spLocks noGrp="1"/>
          </p:cNvSpPr>
          <p:nvPr>
            <p:ph type="body" sz="quarter" idx="10"/>
          </p:nvPr>
        </p:nvSpPr>
        <p:spPr>
          <a:xfrm>
            <a:off x="457244" y="1050411"/>
            <a:ext cx="8229557" cy="2412968"/>
          </a:xfrm>
        </p:spPr>
        <p:txBody>
          <a:bodyPr/>
          <a:lstStyle/>
          <a:p>
            <a:r>
              <a:rPr lang="en-GB" dirty="0" smtClean="0"/>
              <a:t>SQL Azure Database: hassle free fault tolerance with little to learn</a:t>
            </a:r>
          </a:p>
          <a:p>
            <a:r>
              <a:rPr lang="en-GB" dirty="0" smtClean="0"/>
              <a:t>SQL Azure Data Sync: Helping build geographically disperse or hybrid applications</a:t>
            </a:r>
          </a:p>
          <a:p>
            <a:r>
              <a:rPr lang="en-GB" dirty="0" smtClean="0"/>
              <a:t>SQL Azure Reporting: Reporting Services in the Cloud</a:t>
            </a:r>
            <a:endParaRPr lang="en-GB" dirty="0"/>
          </a:p>
        </p:txBody>
      </p:sp>
    </p:spTree>
    <p:extLst>
      <p:ext uri="{BB962C8B-B14F-4D97-AF65-F5344CB8AC3E}">
        <p14:creationId xmlns:p14="http://schemas.microsoft.com/office/powerpoint/2010/main" val="279151714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icrosoft logo and tagline"/>
          <p:cNvPicPr>
            <a:picLocks noChangeAspect="1" noChangeArrowheads="1"/>
          </p:cNvPicPr>
          <p:nvPr/>
        </p:nvPicPr>
        <p:blipFill>
          <a:blip r:embed="rId2" cstate="print"/>
          <a:srcRect r="25754" b="36106"/>
          <a:stretch>
            <a:fillRect/>
          </a:stretch>
        </p:blipFill>
        <p:spPr bwMode="black">
          <a:xfrm>
            <a:off x="357161" y="2143116"/>
            <a:ext cx="8467297" cy="1571636"/>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4" name="Text Box 3"/>
          <p:cNvSpPr txBox="1">
            <a:spLocks noChangeArrowheads="1"/>
          </p:cNvSpPr>
          <p:nvPr/>
        </p:nvSpPr>
        <p:spPr bwMode="blackWhite">
          <a:xfrm>
            <a:off x="428596" y="6334794"/>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fontAlgn="base" hangingPunct="0">
              <a:spcBef>
                <a:spcPct val="0"/>
              </a:spcBef>
              <a:spcAft>
                <a:spcPct val="0"/>
              </a:spcAft>
            </a:pPr>
            <a:r>
              <a:rPr lang="en-US" sz="700" dirty="0">
                <a:solidFill>
                  <a:srgbClr val="727CA3"/>
                </a:solidFill>
                <a:cs typeface="Arial" charset="0"/>
              </a:rPr>
              <a:t>© </a:t>
            </a:r>
            <a:r>
              <a:rPr lang="en-US" sz="700" dirty="0" smtClean="0">
                <a:solidFill>
                  <a:srgbClr val="727CA3"/>
                </a:solidFill>
                <a:cs typeface="Arial" charset="0"/>
              </a:rPr>
              <a:t>2010 </a:t>
            </a:r>
            <a:r>
              <a:rPr lang="en-US" sz="700" dirty="0">
                <a:solidFill>
                  <a:srgbClr val="727CA3"/>
                </a:solidFill>
                <a:cs typeface="Arial" charset="0"/>
              </a:rPr>
              <a:t>Microsoft Corporation. All rights reserved. Microsoft, Windows, Windows Vista and other product names are or may be registered trademarks and/or trademarks in the U.S. and/or other countries.</a:t>
            </a:r>
          </a:p>
          <a:p>
            <a:pPr algn="ctr" defTabSz="914099" eaLnBrk="0" fontAlgn="base" hangingPunct="0">
              <a:spcBef>
                <a:spcPct val="0"/>
              </a:spcBef>
              <a:spcAft>
                <a:spcPct val="0"/>
              </a:spcAft>
            </a:pPr>
            <a:r>
              <a:rPr lang="en-US" sz="700" dirty="0">
                <a:solidFill>
                  <a:srgbClr val="727CA3"/>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94334395"/>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65799" y="3224721"/>
            <a:ext cx="7843790" cy="609399"/>
          </a:xfrm>
        </p:spPr>
        <p:txBody>
          <a:bodyPr>
            <a:noAutofit/>
          </a:bodyPr>
          <a:lstStyle/>
          <a:p>
            <a:r>
              <a:rPr lang="en-GB" sz="8000" dirty="0" smtClean="0"/>
              <a:t>Appendix</a:t>
            </a:r>
            <a:br>
              <a:rPr lang="en-GB" sz="8000" dirty="0" smtClean="0"/>
            </a:br>
            <a:endParaRPr lang="en-GB" sz="8000" dirty="0"/>
          </a:p>
        </p:txBody>
      </p:sp>
    </p:spTree>
    <p:extLst>
      <p:ext uri="{BB962C8B-B14F-4D97-AF65-F5344CB8AC3E}">
        <p14:creationId xmlns:p14="http://schemas.microsoft.com/office/powerpoint/2010/main" val="133801217"/>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65799" y="3224721"/>
            <a:ext cx="7843790" cy="609399"/>
          </a:xfrm>
        </p:spPr>
        <p:txBody>
          <a:bodyPr>
            <a:noAutofit/>
          </a:bodyPr>
          <a:lstStyle/>
          <a:p>
            <a:r>
              <a:rPr lang="en-GB" sz="8000" dirty="0" smtClean="0"/>
              <a:t>Latency and Timeouts</a:t>
            </a:r>
            <a:br>
              <a:rPr lang="en-GB" sz="8000" dirty="0" smtClean="0"/>
            </a:br>
            <a:endParaRPr lang="en-GB" sz="8000" dirty="0"/>
          </a:p>
        </p:txBody>
      </p:sp>
    </p:spTree>
    <p:extLst>
      <p:ext uri="{BB962C8B-B14F-4D97-AF65-F5344CB8AC3E}">
        <p14:creationId xmlns:p14="http://schemas.microsoft.com/office/powerpoint/2010/main" val="2833118497"/>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normAutofit/>
          </a:bodyPr>
          <a:lstStyle/>
          <a:p>
            <a:r>
              <a:rPr lang="en-US" sz="2700" dirty="0" smtClean="0"/>
              <a:t>Latency</a:t>
            </a:r>
            <a:endParaRPr lang="en-US" sz="2700" dirty="0"/>
          </a:p>
        </p:txBody>
      </p:sp>
      <p:grpSp>
        <p:nvGrpSpPr>
          <p:cNvPr id="35" name="Group 34"/>
          <p:cNvGrpSpPr/>
          <p:nvPr/>
        </p:nvGrpSpPr>
        <p:grpSpPr>
          <a:xfrm>
            <a:off x="2432651" y="1212567"/>
            <a:ext cx="4295955" cy="1828800"/>
            <a:chOff x="138024" y="4012917"/>
            <a:chExt cx="4295955" cy="1828800"/>
          </a:xfrm>
        </p:grpSpPr>
        <p:grpSp>
          <p:nvGrpSpPr>
            <p:cNvPr id="4" name="Group 43"/>
            <p:cNvGrpSpPr/>
            <p:nvPr/>
          </p:nvGrpSpPr>
          <p:grpSpPr>
            <a:xfrm>
              <a:off x="138024" y="4012917"/>
              <a:ext cx="4295955" cy="1828800"/>
              <a:chOff x="138024" y="3533955"/>
              <a:chExt cx="4295955" cy="1742536"/>
            </a:xfrm>
          </p:grpSpPr>
          <p:grpSp>
            <p:nvGrpSpPr>
              <p:cNvPr id="6" name="Group 36"/>
              <p:cNvGrpSpPr/>
              <p:nvPr/>
            </p:nvGrpSpPr>
            <p:grpSpPr>
              <a:xfrm>
                <a:off x="480745" y="3685229"/>
                <a:ext cx="3645917" cy="1288727"/>
                <a:chOff x="889001" y="3253907"/>
                <a:chExt cx="3645917" cy="1288727"/>
              </a:xfrm>
            </p:grpSpPr>
            <p:grpSp>
              <p:nvGrpSpPr>
                <p:cNvPr id="7" name="Group 34"/>
                <p:cNvGrpSpPr/>
                <p:nvPr/>
              </p:nvGrpSpPr>
              <p:grpSpPr>
                <a:xfrm>
                  <a:off x="889001" y="3253907"/>
                  <a:ext cx="3645917" cy="976474"/>
                  <a:chOff x="457680" y="4651386"/>
                  <a:chExt cx="3645917" cy="976474"/>
                </a:xfrm>
              </p:grpSpPr>
              <p:sp>
                <p:nvSpPr>
                  <p:cNvPr id="29" name="Flowchart: Predefined Process 28"/>
                  <p:cNvSpPr/>
                  <p:nvPr/>
                </p:nvSpPr>
                <p:spPr>
                  <a:xfrm>
                    <a:off x="457680" y="4987780"/>
                    <a:ext cx="1097280" cy="640080"/>
                  </a:xfrm>
                  <a:prstGeom prst="flowChartPredefined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Service Request</a:t>
                    </a:r>
                    <a:endParaRPr lang="en-US" sz="1400" dirty="0">
                      <a:solidFill>
                        <a:schemeClr val="tx1"/>
                      </a:solidFill>
                    </a:endParaRPr>
                  </a:p>
                </p:txBody>
              </p:sp>
              <p:cxnSp>
                <p:nvCxnSpPr>
                  <p:cNvPr id="30" name="Straight Arrow Connector 29"/>
                  <p:cNvCxnSpPr/>
                  <p:nvPr/>
                </p:nvCxnSpPr>
                <p:spPr>
                  <a:xfrm rot="19800000">
                    <a:off x="2854215" y="5163768"/>
                    <a:ext cx="457200" cy="216"/>
                  </a:xfrm>
                  <a:prstGeom prst="straightConnector1">
                    <a:avLst/>
                  </a:prstGeom>
                  <a:ln>
                    <a:solidFill>
                      <a:srgbClr val="0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1595860" y="5288206"/>
                    <a:ext cx="457200" cy="216"/>
                  </a:xfrm>
                  <a:prstGeom prst="straightConnector1">
                    <a:avLst/>
                  </a:prstGeom>
                  <a:ln>
                    <a:solidFill>
                      <a:srgbClr val="00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2" name="Flowchart: Magnetic Disk 31"/>
                  <p:cNvSpPr/>
                  <p:nvPr/>
                </p:nvSpPr>
                <p:spPr>
                  <a:xfrm>
                    <a:off x="3463517" y="4651386"/>
                    <a:ext cx="640080" cy="640080"/>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App Data</a:t>
                    </a:r>
                    <a:endParaRPr lang="en-US" sz="1200" dirty="0">
                      <a:solidFill>
                        <a:schemeClr val="tx1"/>
                      </a:solidFill>
                    </a:endParaRPr>
                  </a:p>
                </p:txBody>
              </p:sp>
              <p:sp>
                <p:nvSpPr>
                  <p:cNvPr id="33" name="Flowchart: Process 32"/>
                  <p:cNvSpPr/>
                  <p:nvPr/>
                </p:nvSpPr>
                <p:spPr>
                  <a:xfrm>
                    <a:off x="2175207" y="5078656"/>
                    <a:ext cx="640080" cy="43563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App</a:t>
                    </a:r>
                    <a:endParaRPr lang="en-US" sz="1200" dirty="0">
                      <a:solidFill>
                        <a:schemeClr val="tx1"/>
                      </a:solidFill>
                    </a:endParaRPr>
                  </a:p>
                </p:txBody>
              </p:sp>
            </p:grpSp>
            <p:sp>
              <p:nvSpPr>
                <p:cNvPr id="36" name="TextBox 35"/>
                <p:cNvSpPr txBox="1"/>
                <p:nvPr/>
              </p:nvSpPr>
              <p:spPr>
                <a:xfrm>
                  <a:off x="897145" y="4278701"/>
                  <a:ext cx="2541694" cy="263933"/>
                </a:xfrm>
                <a:prstGeom prst="rect">
                  <a:avLst/>
                </a:prstGeom>
                <a:noFill/>
              </p:spPr>
              <p:txBody>
                <a:bodyPr wrap="square" rtlCol="0">
                  <a:spAutoFit/>
                </a:bodyPr>
                <a:lstStyle/>
                <a:p>
                  <a:r>
                    <a:rPr lang="en-US" sz="1200" dirty="0" smtClean="0"/>
                    <a:t>Consistent and accepted latencies</a:t>
                  </a:r>
                </a:p>
              </p:txBody>
            </p:sp>
          </p:grpSp>
          <p:sp>
            <p:nvSpPr>
              <p:cNvPr id="40" name="Flowchart: Process 39"/>
              <p:cNvSpPr/>
              <p:nvPr/>
            </p:nvSpPr>
            <p:spPr>
              <a:xfrm>
                <a:off x="138024" y="3533955"/>
                <a:ext cx="4295955" cy="1742536"/>
              </a:xfrm>
              <a:prstGeom prst="flowChartProces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1" name="TextBox 40"/>
              <p:cNvSpPr txBox="1"/>
              <p:nvPr/>
            </p:nvSpPr>
            <p:spPr>
              <a:xfrm>
                <a:off x="155276" y="3551207"/>
                <a:ext cx="1935145" cy="322584"/>
              </a:xfrm>
              <a:prstGeom prst="rect">
                <a:avLst/>
              </a:prstGeom>
              <a:noFill/>
            </p:spPr>
            <p:txBody>
              <a:bodyPr wrap="none" rtlCol="0">
                <a:spAutoFit/>
              </a:bodyPr>
              <a:lstStyle/>
              <a:p>
                <a:r>
                  <a:rPr lang="en-US" sz="1600" dirty="0" smtClean="0"/>
                  <a:t>On premises application</a:t>
                </a:r>
                <a:endParaRPr lang="en-US" sz="1600" dirty="0"/>
              </a:p>
            </p:txBody>
          </p:sp>
        </p:grpSp>
        <p:cxnSp>
          <p:nvCxnSpPr>
            <p:cNvPr id="42" name="Straight Arrow Connector 41"/>
            <p:cNvCxnSpPr/>
            <p:nvPr/>
          </p:nvCxnSpPr>
          <p:spPr>
            <a:xfrm rot="1800000">
              <a:off x="2895230" y="4994468"/>
              <a:ext cx="457200" cy="227"/>
            </a:xfrm>
            <a:prstGeom prst="straightConnector1">
              <a:avLst/>
            </a:prstGeom>
            <a:ln>
              <a:solidFill>
                <a:srgbClr val="000000"/>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13" name="Group 45"/>
            <p:cNvGrpSpPr/>
            <p:nvPr/>
          </p:nvGrpSpPr>
          <p:grpSpPr>
            <a:xfrm>
              <a:off x="3471920" y="4887456"/>
              <a:ext cx="550583" cy="566415"/>
              <a:chOff x="3646849" y="4171839"/>
              <a:chExt cx="550583" cy="566415"/>
            </a:xfrm>
          </p:grpSpPr>
          <p:pic>
            <p:nvPicPr>
              <p:cNvPr id="1026" name="Picture 2" descr="C:\Users\whitt\AppData\Local\Microsoft\Windows\Temporary Internet Files\Content.IE5\XVONVOU0\MC900199871[1].wmf"/>
              <p:cNvPicPr>
                <a:picLocks noChangeAspect="1" noChangeArrowheads="1"/>
              </p:cNvPicPr>
              <p:nvPr/>
            </p:nvPicPr>
            <p:blipFill>
              <a:blip r:embed="rId3" cstate="print"/>
              <a:srcRect/>
              <a:stretch>
                <a:fillRect/>
              </a:stretch>
            </p:blipFill>
            <p:spPr bwMode="auto">
              <a:xfrm>
                <a:off x="3646849" y="4171839"/>
                <a:ext cx="543480" cy="566415"/>
              </a:xfrm>
              <a:prstGeom prst="rect">
                <a:avLst/>
              </a:prstGeom>
              <a:noFill/>
            </p:spPr>
          </p:pic>
          <p:sp>
            <p:nvSpPr>
              <p:cNvPr id="45" name="TextBox 44"/>
              <p:cNvSpPr txBox="1"/>
              <p:nvPr/>
            </p:nvSpPr>
            <p:spPr>
              <a:xfrm rot="20707866">
                <a:off x="3772316" y="4412972"/>
                <a:ext cx="425116" cy="276999"/>
              </a:xfrm>
              <a:prstGeom prst="rect">
                <a:avLst/>
              </a:prstGeom>
              <a:noFill/>
            </p:spPr>
            <p:txBody>
              <a:bodyPr wrap="none" rtlCol="0">
                <a:spAutoFit/>
              </a:bodyPr>
              <a:lstStyle/>
              <a:p>
                <a:r>
                  <a:rPr lang="en-US" sz="1200" dirty="0" smtClean="0">
                    <a:solidFill>
                      <a:schemeClr val="bg1"/>
                    </a:solidFill>
                  </a:rPr>
                  <a:t>Files</a:t>
                </a:r>
                <a:endParaRPr lang="en-US" sz="1200" dirty="0">
                  <a:solidFill>
                    <a:schemeClr val="bg1"/>
                  </a:solidFill>
                </a:endParaRPr>
              </a:p>
            </p:txBody>
          </p:sp>
        </p:grpSp>
      </p:grpSp>
      <p:grpSp>
        <p:nvGrpSpPr>
          <p:cNvPr id="37" name="Group 36"/>
          <p:cNvGrpSpPr/>
          <p:nvPr/>
        </p:nvGrpSpPr>
        <p:grpSpPr>
          <a:xfrm>
            <a:off x="2449902" y="3579415"/>
            <a:ext cx="4589252" cy="1828800"/>
            <a:chOff x="4433979" y="4015115"/>
            <a:chExt cx="4589252" cy="1828800"/>
          </a:xfrm>
        </p:grpSpPr>
        <p:grpSp>
          <p:nvGrpSpPr>
            <p:cNvPr id="2" name="Group 42"/>
            <p:cNvGrpSpPr/>
            <p:nvPr/>
          </p:nvGrpSpPr>
          <p:grpSpPr>
            <a:xfrm>
              <a:off x="4433979" y="4015115"/>
              <a:ext cx="4589252" cy="1828800"/>
              <a:chOff x="4313208" y="3588589"/>
              <a:chExt cx="4589252" cy="1742536"/>
            </a:xfrm>
          </p:grpSpPr>
          <p:grpSp>
            <p:nvGrpSpPr>
              <p:cNvPr id="3" name="Group 33"/>
              <p:cNvGrpSpPr/>
              <p:nvPr/>
            </p:nvGrpSpPr>
            <p:grpSpPr>
              <a:xfrm>
                <a:off x="4402279" y="3717666"/>
                <a:ext cx="4465677" cy="1491024"/>
                <a:chOff x="4199860" y="3786677"/>
                <a:chExt cx="4465677" cy="1491024"/>
              </a:xfrm>
            </p:grpSpPr>
            <p:sp>
              <p:nvSpPr>
                <p:cNvPr id="12" name="Flowchart: Predefined Process 11"/>
                <p:cNvSpPr/>
                <p:nvPr/>
              </p:nvSpPr>
              <p:spPr>
                <a:xfrm>
                  <a:off x="4204422" y="4110762"/>
                  <a:ext cx="1097280" cy="640080"/>
                </a:xfrm>
                <a:prstGeom prst="flowChartPredefined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Service Request</a:t>
                  </a:r>
                  <a:endParaRPr lang="en-US" sz="1400" dirty="0">
                    <a:solidFill>
                      <a:schemeClr val="tx1"/>
                    </a:solidFill>
                  </a:endParaRPr>
                </a:p>
              </p:txBody>
            </p:sp>
            <p:sp>
              <p:nvSpPr>
                <p:cNvPr id="15" name="Cloud 14"/>
                <p:cNvSpPr/>
                <p:nvPr/>
              </p:nvSpPr>
              <p:spPr>
                <a:xfrm>
                  <a:off x="5656191" y="3786677"/>
                  <a:ext cx="3009346" cy="1348571"/>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19" name="Straight Arrow Connector 18"/>
                <p:cNvCxnSpPr/>
                <p:nvPr/>
              </p:nvCxnSpPr>
              <p:spPr>
                <a:xfrm rot="1800000">
                  <a:off x="6661155" y="4627221"/>
                  <a:ext cx="731520" cy="216"/>
                </a:xfrm>
                <a:prstGeom prst="straightConnector1">
                  <a:avLst/>
                </a:prstGeom>
                <a:ln>
                  <a:solidFill>
                    <a:srgbClr val="0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5342602" y="4411188"/>
                  <a:ext cx="365760" cy="216"/>
                </a:xfrm>
                <a:prstGeom prst="straightConnector1">
                  <a:avLst/>
                </a:prstGeom>
                <a:ln>
                  <a:solidFill>
                    <a:srgbClr val="00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0" name="Flowchart: Magnetic Disk 9"/>
                <p:cNvSpPr/>
                <p:nvPr/>
              </p:nvSpPr>
              <p:spPr>
                <a:xfrm>
                  <a:off x="7432142" y="3823384"/>
                  <a:ext cx="640080" cy="640080"/>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App Data</a:t>
                  </a:r>
                  <a:endParaRPr lang="en-US" sz="1200" dirty="0">
                    <a:solidFill>
                      <a:schemeClr val="tx1"/>
                    </a:solidFill>
                  </a:endParaRPr>
                </a:p>
              </p:txBody>
            </p:sp>
            <p:sp>
              <p:nvSpPr>
                <p:cNvPr id="26" name="TextBox 25"/>
                <p:cNvSpPr txBox="1"/>
                <p:nvPr/>
              </p:nvSpPr>
              <p:spPr>
                <a:xfrm rot="19800000">
                  <a:off x="6603159" y="4033063"/>
                  <a:ext cx="730757" cy="263933"/>
                </a:xfrm>
                <a:prstGeom prst="rect">
                  <a:avLst/>
                </a:prstGeom>
                <a:noFill/>
              </p:spPr>
              <p:txBody>
                <a:bodyPr wrap="square" rtlCol="0">
                  <a:spAutoFit/>
                </a:bodyPr>
                <a:lstStyle/>
                <a:p>
                  <a:pPr algn="ctr"/>
                  <a:r>
                    <a:rPr lang="en-US" sz="1200" dirty="0" smtClean="0"/>
                    <a:t>Latency</a:t>
                  </a:r>
                  <a:endParaRPr lang="en-US" sz="1200" dirty="0"/>
                </a:p>
              </p:txBody>
            </p:sp>
            <p:sp>
              <p:nvSpPr>
                <p:cNvPr id="11" name="Flowchart: Process 10"/>
                <p:cNvSpPr/>
                <p:nvPr/>
              </p:nvSpPr>
              <p:spPr>
                <a:xfrm>
                  <a:off x="5952399" y="4201638"/>
                  <a:ext cx="640080" cy="43563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App</a:t>
                  </a:r>
                  <a:endParaRPr lang="en-US" sz="1200" dirty="0">
                    <a:solidFill>
                      <a:schemeClr val="tx1"/>
                    </a:solidFill>
                  </a:endParaRPr>
                </a:p>
              </p:txBody>
            </p:sp>
            <p:sp>
              <p:nvSpPr>
                <p:cNvPr id="27" name="TextBox 26"/>
                <p:cNvSpPr txBox="1"/>
                <p:nvPr/>
              </p:nvSpPr>
              <p:spPr>
                <a:xfrm>
                  <a:off x="4199860" y="4837813"/>
                  <a:ext cx="1903227" cy="439888"/>
                </a:xfrm>
                <a:prstGeom prst="rect">
                  <a:avLst/>
                </a:prstGeom>
                <a:noFill/>
              </p:spPr>
              <p:txBody>
                <a:bodyPr wrap="square" rtlCol="0">
                  <a:spAutoFit/>
                </a:bodyPr>
                <a:lstStyle/>
                <a:p>
                  <a:r>
                    <a:rPr lang="en-US" sz="1200" dirty="0" smtClean="0"/>
                    <a:t>Increases in quantity and variability of latencies</a:t>
                  </a:r>
                  <a:endParaRPr lang="en-US" sz="1200" dirty="0"/>
                </a:p>
              </p:txBody>
            </p:sp>
          </p:grpSp>
          <p:sp>
            <p:nvSpPr>
              <p:cNvPr id="38" name="Flowchart: Process 37"/>
              <p:cNvSpPr/>
              <p:nvPr/>
            </p:nvSpPr>
            <p:spPr>
              <a:xfrm>
                <a:off x="4313208" y="3588589"/>
                <a:ext cx="4589252" cy="1742536"/>
              </a:xfrm>
              <a:prstGeom prst="flowChartProces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9" name="TextBox 38"/>
              <p:cNvSpPr txBox="1"/>
              <p:nvPr/>
            </p:nvSpPr>
            <p:spPr>
              <a:xfrm>
                <a:off x="4330460" y="3605841"/>
                <a:ext cx="1923925" cy="322584"/>
              </a:xfrm>
              <a:prstGeom prst="rect">
                <a:avLst/>
              </a:prstGeom>
              <a:noFill/>
            </p:spPr>
            <p:txBody>
              <a:bodyPr wrap="none" rtlCol="0">
                <a:spAutoFit/>
              </a:bodyPr>
              <a:lstStyle/>
              <a:p>
                <a:r>
                  <a:rPr lang="en-US" sz="1600" dirty="0" smtClean="0"/>
                  <a:t>Cloud based application</a:t>
                </a:r>
                <a:endParaRPr lang="en-US" sz="1600" dirty="0"/>
              </a:p>
            </p:txBody>
          </p:sp>
        </p:grpSp>
        <p:cxnSp>
          <p:nvCxnSpPr>
            <p:cNvPr id="47" name="Straight Arrow Connector 46"/>
            <p:cNvCxnSpPr/>
            <p:nvPr/>
          </p:nvCxnSpPr>
          <p:spPr>
            <a:xfrm rot="-1800000">
              <a:off x="7001573" y="4636498"/>
              <a:ext cx="731520" cy="227"/>
            </a:xfrm>
            <a:prstGeom prst="straightConnector1">
              <a:avLst/>
            </a:prstGeom>
            <a:ln>
              <a:solidFill>
                <a:srgbClr val="00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rot="1800000">
              <a:off x="6943577" y="4967082"/>
              <a:ext cx="730757" cy="276999"/>
            </a:xfrm>
            <a:prstGeom prst="rect">
              <a:avLst/>
            </a:prstGeom>
            <a:noFill/>
          </p:spPr>
          <p:txBody>
            <a:bodyPr wrap="square" rtlCol="0">
              <a:spAutoFit/>
            </a:bodyPr>
            <a:lstStyle/>
            <a:p>
              <a:pPr algn="ctr"/>
              <a:r>
                <a:rPr lang="en-US" sz="1200" dirty="0" smtClean="0"/>
                <a:t>Latency</a:t>
              </a:r>
              <a:endParaRPr lang="en-US" sz="1200" dirty="0"/>
            </a:p>
          </p:txBody>
        </p:sp>
        <p:sp>
          <p:nvSpPr>
            <p:cNvPr id="50" name="Oval 49"/>
            <p:cNvSpPr/>
            <p:nvPr/>
          </p:nvSpPr>
          <p:spPr>
            <a:xfrm rot="3257282">
              <a:off x="7805969" y="4886150"/>
              <a:ext cx="347755" cy="66153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200" dirty="0" smtClean="0">
                  <a:solidFill>
                    <a:schemeClr val="tx1"/>
                  </a:solidFill>
                </a:rPr>
                <a:t>Blob</a:t>
              </a:r>
              <a:endParaRPr lang="en-US" sz="1200" dirty="0">
                <a:solidFill>
                  <a:schemeClr val="tx1"/>
                </a:solidFill>
              </a:endParaRPr>
            </a:p>
          </p:txBody>
        </p:sp>
      </p:grpSp>
      <p:sp>
        <p:nvSpPr>
          <p:cNvPr id="43" name="TextBox 42"/>
          <p:cNvSpPr txBox="1"/>
          <p:nvPr/>
        </p:nvSpPr>
        <p:spPr>
          <a:xfrm>
            <a:off x="3530279" y="6102078"/>
            <a:ext cx="4144083" cy="307777"/>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r>
              <a:rPr lang="en-GB" sz="1400" dirty="0" smtClean="0"/>
              <a:t>TIP: Expect Web Role to SQL Azure to take about twice as long</a:t>
            </a:r>
            <a:endParaRPr lang="en-GB" sz="1400" dirty="0"/>
          </a:p>
        </p:txBody>
      </p:sp>
    </p:spTree>
    <p:extLst>
      <p:ext uri="{BB962C8B-B14F-4D97-AF65-F5344CB8AC3E}">
        <p14:creationId xmlns:p14="http://schemas.microsoft.com/office/powerpoint/2010/main" val="31633931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blinds(horizontal)">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ppt_x"/>
                                          </p:val>
                                        </p:tav>
                                        <p:tav tm="100000">
                                          <p:val>
                                            <p:strVal val="#ppt_x"/>
                                          </p:val>
                                        </p:tav>
                                      </p:tavLst>
                                    </p:anim>
                                    <p:anim calcmode="lin" valueType="num">
                                      <p:cBhvr additive="base">
                                        <p:cTn id="18"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p:cNvSpPr>
            <a:spLocks noGrp="1"/>
          </p:cNvSpPr>
          <p:nvPr>
            <p:ph type="title"/>
          </p:nvPr>
        </p:nvSpPr>
        <p:spPr/>
        <p:txBody>
          <a:bodyPr>
            <a:noAutofit/>
          </a:bodyPr>
          <a:lstStyle/>
          <a:p>
            <a:r>
              <a:rPr lang="en-US" sz="2700" dirty="0" smtClean="0"/>
              <a:t>Timeout</a:t>
            </a:r>
            <a:endParaRPr lang="en-US" sz="2700" dirty="0"/>
          </a:p>
        </p:txBody>
      </p:sp>
      <p:grpSp>
        <p:nvGrpSpPr>
          <p:cNvPr id="7" name="Group 26"/>
          <p:cNvGrpSpPr/>
          <p:nvPr/>
        </p:nvGrpSpPr>
        <p:grpSpPr>
          <a:xfrm>
            <a:off x="252043" y="3418029"/>
            <a:ext cx="4114800" cy="1828800"/>
            <a:chOff x="4313208" y="3588589"/>
            <a:chExt cx="4589252" cy="1742536"/>
          </a:xfrm>
        </p:grpSpPr>
        <p:grpSp>
          <p:nvGrpSpPr>
            <p:cNvPr id="8" name="Group 33"/>
            <p:cNvGrpSpPr/>
            <p:nvPr/>
          </p:nvGrpSpPr>
          <p:grpSpPr>
            <a:xfrm>
              <a:off x="4402281" y="3814078"/>
              <a:ext cx="4465674" cy="1394613"/>
              <a:chOff x="4199862" y="3883089"/>
              <a:chExt cx="4465674" cy="1394613"/>
            </a:xfrm>
          </p:grpSpPr>
          <p:sp>
            <p:nvSpPr>
              <p:cNvPr id="34" name="Flowchart: Predefined Process 33"/>
              <p:cNvSpPr/>
              <p:nvPr/>
            </p:nvSpPr>
            <p:spPr>
              <a:xfrm>
                <a:off x="4204422" y="4110762"/>
                <a:ext cx="1097280" cy="640080"/>
              </a:xfrm>
              <a:prstGeom prst="flowChartPredefined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Service Request</a:t>
                </a:r>
                <a:endParaRPr lang="en-US" sz="1200" dirty="0">
                  <a:solidFill>
                    <a:schemeClr val="tx1"/>
                  </a:solidFill>
                </a:endParaRPr>
              </a:p>
            </p:txBody>
          </p:sp>
          <p:sp>
            <p:nvSpPr>
              <p:cNvPr id="35" name="Cloud 34"/>
              <p:cNvSpPr/>
              <p:nvPr/>
            </p:nvSpPr>
            <p:spPr>
              <a:xfrm>
                <a:off x="5702347" y="3883089"/>
                <a:ext cx="2963189" cy="1167376"/>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36" name="Straight Arrow Connector 35"/>
              <p:cNvCxnSpPr/>
              <p:nvPr/>
            </p:nvCxnSpPr>
            <p:spPr>
              <a:xfrm>
                <a:off x="7066779" y="4430240"/>
                <a:ext cx="611900" cy="216"/>
              </a:xfrm>
              <a:prstGeom prst="straightConnector1">
                <a:avLst/>
              </a:prstGeom>
              <a:ln>
                <a:solidFill>
                  <a:srgbClr val="0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5373507" y="4411188"/>
                <a:ext cx="611900" cy="216"/>
              </a:xfrm>
              <a:prstGeom prst="straightConnector1">
                <a:avLst/>
              </a:prstGeom>
              <a:ln>
                <a:solidFill>
                  <a:srgbClr val="00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8" name="Flowchart: Magnetic Disk 37"/>
              <p:cNvSpPr/>
              <p:nvPr/>
            </p:nvSpPr>
            <p:spPr>
              <a:xfrm>
                <a:off x="7799187" y="4134010"/>
                <a:ext cx="640080" cy="640080"/>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App  Data</a:t>
                </a:r>
                <a:endParaRPr lang="en-US" sz="1200" dirty="0">
                  <a:solidFill>
                    <a:schemeClr val="tx1"/>
                  </a:solidFill>
                </a:endParaRPr>
              </a:p>
            </p:txBody>
          </p:sp>
          <p:sp>
            <p:nvSpPr>
              <p:cNvPr id="39" name="TextBox 38"/>
              <p:cNvSpPr txBox="1"/>
              <p:nvPr/>
            </p:nvSpPr>
            <p:spPr>
              <a:xfrm>
                <a:off x="6818425" y="4124473"/>
                <a:ext cx="1141247" cy="249270"/>
              </a:xfrm>
              <a:prstGeom prst="rect">
                <a:avLst/>
              </a:prstGeom>
              <a:noFill/>
            </p:spPr>
            <p:txBody>
              <a:bodyPr wrap="square" rtlCol="0" anchor="ctr">
                <a:spAutoFit/>
              </a:bodyPr>
              <a:lstStyle/>
              <a:p>
                <a:pPr algn="ctr"/>
                <a:r>
                  <a:rPr lang="en-US" sz="1100" dirty="0" smtClean="0"/>
                  <a:t>Timeouts?</a:t>
                </a:r>
                <a:endParaRPr lang="en-US" sz="1100" dirty="0"/>
              </a:p>
            </p:txBody>
          </p:sp>
          <p:sp>
            <p:nvSpPr>
              <p:cNvPr id="44" name="Flowchart: Process 43"/>
              <p:cNvSpPr/>
              <p:nvPr/>
            </p:nvSpPr>
            <p:spPr>
              <a:xfrm>
                <a:off x="6045037" y="4201638"/>
                <a:ext cx="914400" cy="4572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App</a:t>
                </a:r>
                <a:endParaRPr lang="en-US" sz="1200" dirty="0">
                  <a:solidFill>
                    <a:schemeClr val="tx1"/>
                  </a:solidFill>
                </a:endParaRPr>
              </a:p>
            </p:txBody>
          </p:sp>
          <p:sp>
            <p:nvSpPr>
              <p:cNvPr id="45" name="TextBox 44"/>
              <p:cNvSpPr txBox="1"/>
              <p:nvPr/>
            </p:nvSpPr>
            <p:spPr>
              <a:xfrm>
                <a:off x="4199862" y="4837813"/>
                <a:ext cx="1734266" cy="439889"/>
              </a:xfrm>
              <a:prstGeom prst="rect">
                <a:avLst/>
              </a:prstGeom>
              <a:noFill/>
            </p:spPr>
            <p:txBody>
              <a:bodyPr wrap="square" rtlCol="0">
                <a:spAutoFit/>
              </a:bodyPr>
              <a:lstStyle/>
              <a:p>
                <a:r>
                  <a:rPr lang="en-US" sz="1200" dirty="0" smtClean="0"/>
                  <a:t>Increased likelihood of timeouts</a:t>
                </a:r>
                <a:endParaRPr lang="en-US" sz="1200" dirty="0"/>
              </a:p>
            </p:txBody>
          </p:sp>
        </p:grpSp>
        <p:sp>
          <p:nvSpPr>
            <p:cNvPr id="29" name="Flowchart: Process 28"/>
            <p:cNvSpPr/>
            <p:nvPr/>
          </p:nvSpPr>
          <p:spPr>
            <a:xfrm>
              <a:off x="4313208" y="3588589"/>
              <a:ext cx="4589252" cy="1742536"/>
            </a:xfrm>
            <a:prstGeom prst="flowChartProces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3" name="TextBox 32"/>
            <p:cNvSpPr txBox="1"/>
            <p:nvPr/>
          </p:nvSpPr>
          <p:spPr>
            <a:xfrm>
              <a:off x="4330460" y="3605841"/>
              <a:ext cx="2145761" cy="322584"/>
            </a:xfrm>
            <a:prstGeom prst="rect">
              <a:avLst/>
            </a:prstGeom>
            <a:noFill/>
          </p:spPr>
          <p:txBody>
            <a:bodyPr wrap="none" rtlCol="0">
              <a:spAutoFit/>
            </a:bodyPr>
            <a:lstStyle/>
            <a:p>
              <a:r>
                <a:rPr lang="en-US" sz="1600" dirty="0" smtClean="0"/>
                <a:t>Cloud based application</a:t>
              </a:r>
              <a:endParaRPr lang="en-US" sz="1600" dirty="0"/>
            </a:p>
          </p:txBody>
        </p:sp>
      </p:grpSp>
      <p:grpSp>
        <p:nvGrpSpPr>
          <p:cNvPr id="9" name="Group 45"/>
          <p:cNvGrpSpPr/>
          <p:nvPr/>
        </p:nvGrpSpPr>
        <p:grpSpPr>
          <a:xfrm>
            <a:off x="251154" y="1403983"/>
            <a:ext cx="4114800" cy="1828800"/>
            <a:chOff x="138024" y="3533955"/>
            <a:chExt cx="4295955" cy="1742536"/>
          </a:xfrm>
        </p:grpSpPr>
        <p:grpSp>
          <p:nvGrpSpPr>
            <p:cNvPr id="10" name="Group 36"/>
            <p:cNvGrpSpPr/>
            <p:nvPr/>
          </p:nvGrpSpPr>
          <p:grpSpPr>
            <a:xfrm>
              <a:off x="480745" y="4021623"/>
              <a:ext cx="3765187" cy="1128288"/>
              <a:chOff x="889001" y="3590301"/>
              <a:chExt cx="3765187" cy="1128288"/>
            </a:xfrm>
          </p:grpSpPr>
          <p:grpSp>
            <p:nvGrpSpPr>
              <p:cNvPr id="11" name="Group 34"/>
              <p:cNvGrpSpPr/>
              <p:nvPr/>
            </p:nvGrpSpPr>
            <p:grpSpPr>
              <a:xfrm>
                <a:off x="889001" y="3590301"/>
                <a:ext cx="3765187" cy="663328"/>
                <a:chOff x="457680" y="4987780"/>
                <a:chExt cx="3765187" cy="663328"/>
              </a:xfrm>
            </p:grpSpPr>
            <p:sp>
              <p:nvSpPr>
                <p:cNvPr id="53" name="Flowchart: Predefined Process 52"/>
                <p:cNvSpPr/>
                <p:nvPr/>
              </p:nvSpPr>
              <p:spPr>
                <a:xfrm>
                  <a:off x="457680" y="4987780"/>
                  <a:ext cx="1097280" cy="640080"/>
                </a:xfrm>
                <a:prstGeom prst="flowChartPredefined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Service Request</a:t>
                  </a:r>
                  <a:endParaRPr lang="en-US" sz="1200" dirty="0">
                    <a:solidFill>
                      <a:schemeClr val="tx1"/>
                    </a:solidFill>
                  </a:endParaRPr>
                </a:p>
              </p:txBody>
            </p:sp>
            <p:cxnSp>
              <p:nvCxnSpPr>
                <p:cNvPr id="55" name="Straight Arrow Connector 54"/>
                <p:cNvCxnSpPr/>
                <p:nvPr/>
              </p:nvCxnSpPr>
              <p:spPr>
                <a:xfrm>
                  <a:off x="3108657" y="5307256"/>
                  <a:ext cx="457200" cy="216"/>
                </a:xfrm>
                <a:prstGeom prst="straightConnector1">
                  <a:avLst/>
                </a:prstGeom>
                <a:ln>
                  <a:solidFill>
                    <a:srgbClr val="0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a:off x="1595860" y="5288206"/>
                  <a:ext cx="457200" cy="216"/>
                </a:xfrm>
                <a:prstGeom prst="straightConnector1">
                  <a:avLst/>
                </a:prstGeom>
                <a:ln>
                  <a:solidFill>
                    <a:srgbClr val="00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7" name="Flowchart: Magnetic Disk 56"/>
                <p:cNvSpPr/>
                <p:nvPr/>
              </p:nvSpPr>
              <p:spPr>
                <a:xfrm>
                  <a:off x="3582787" y="5011028"/>
                  <a:ext cx="640080" cy="640080"/>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App  Data</a:t>
                  </a:r>
                  <a:endParaRPr lang="en-US" sz="1200" dirty="0">
                    <a:solidFill>
                      <a:schemeClr val="tx1"/>
                    </a:solidFill>
                  </a:endParaRPr>
                </a:p>
              </p:txBody>
            </p:sp>
            <p:sp>
              <p:nvSpPr>
                <p:cNvPr id="58" name="Flowchart: Process 57"/>
                <p:cNvSpPr/>
                <p:nvPr/>
              </p:nvSpPr>
              <p:spPr>
                <a:xfrm>
                  <a:off x="2175207" y="5078656"/>
                  <a:ext cx="914400" cy="4572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App</a:t>
                  </a:r>
                  <a:endParaRPr lang="en-US" sz="1200" dirty="0">
                    <a:solidFill>
                      <a:schemeClr val="tx1"/>
                    </a:solidFill>
                  </a:endParaRPr>
                </a:p>
              </p:txBody>
            </p:sp>
          </p:grpSp>
          <p:sp>
            <p:nvSpPr>
              <p:cNvPr id="52" name="TextBox 51"/>
              <p:cNvSpPr txBox="1"/>
              <p:nvPr/>
            </p:nvSpPr>
            <p:spPr>
              <a:xfrm>
                <a:off x="897146" y="4278701"/>
                <a:ext cx="2367508" cy="439888"/>
              </a:xfrm>
              <a:prstGeom prst="rect">
                <a:avLst/>
              </a:prstGeom>
              <a:noFill/>
            </p:spPr>
            <p:txBody>
              <a:bodyPr wrap="square" rtlCol="0">
                <a:spAutoFit/>
              </a:bodyPr>
              <a:lstStyle/>
              <a:p>
                <a:r>
                  <a:rPr lang="en-US" sz="1200" dirty="0" smtClean="0"/>
                  <a:t>Consistent, reliable connectivity and access</a:t>
                </a:r>
              </a:p>
            </p:txBody>
          </p:sp>
        </p:grpSp>
        <p:sp>
          <p:nvSpPr>
            <p:cNvPr id="49" name="Flowchart: Process 48"/>
            <p:cNvSpPr/>
            <p:nvPr/>
          </p:nvSpPr>
          <p:spPr>
            <a:xfrm>
              <a:off x="138024" y="3533955"/>
              <a:ext cx="4295955" cy="1742536"/>
            </a:xfrm>
            <a:prstGeom prst="flowChartProces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0" name="TextBox 49"/>
            <p:cNvSpPr txBox="1"/>
            <p:nvPr/>
          </p:nvSpPr>
          <p:spPr>
            <a:xfrm>
              <a:off x="155277" y="3551207"/>
              <a:ext cx="2020340" cy="322584"/>
            </a:xfrm>
            <a:prstGeom prst="rect">
              <a:avLst/>
            </a:prstGeom>
            <a:noFill/>
          </p:spPr>
          <p:txBody>
            <a:bodyPr wrap="none" rtlCol="0">
              <a:spAutoFit/>
            </a:bodyPr>
            <a:lstStyle/>
            <a:p>
              <a:r>
                <a:rPr lang="en-US" sz="1600" dirty="0" smtClean="0"/>
                <a:t>On premises application</a:t>
              </a:r>
              <a:endParaRPr lang="en-US" sz="1600" dirty="0"/>
            </a:p>
          </p:txBody>
        </p:sp>
      </p:grpSp>
      <p:grpSp>
        <p:nvGrpSpPr>
          <p:cNvPr id="15" name="Group 14"/>
          <p:cNvGrpSpPr/>
          <p:nvPr/>
        </p:nvGrpSpPr>
        <p:grpSpPr>
          <a:xfrm>
            <a:off x="4596003" y="1577386"/>
            <a:ext cx="4299607" cy="3655093"/>
            <a:chOff x="4596003" y="1577384"/>
            <a:chExt cx="4299607" cy="3655093"/>
          </a:xfrm>
        </p:grpSpPr>
        <p:sp>
          <p:nvSpPr>
            <p:cNvPr id="59" name="TextBox 58"/>
            <p:cNvSpPr txBox="1"/>
            <p:nvPr/>
          </p:nvSpPr>
          <p:spPr>
            <a:xfrm>
              <a:off x="6638732" y="4556831"/>
              <a:ext cx="813010" cy="276999"/>
            </a:xfrm>
            <a:prstGeom prst="rect">
              <a:avLst/>
            </a:prstGeom>
            <a:noFill/>
          </p:spPr>
          <p:txBody>
            <a:bodyPr wrap="square" rtlCol="0">
              <a:spAutoFit/>
            </a:bodyPr>
            <a:lstStyle/>
            <a:p>
              <a:pPr algn="ctr"/>
              <a:r>
                <a:rPr lang="en-US" sz="1200" dirty="0" smtClean="0"/>
                <a:t>Yes</a:t>
              </a:r>
              <a:endParaRPr lang="en-US" dirty="0"/>
            </a:p>
          </p:txBody>
        </p:sp>
        <p:sp>
          <p:nvSpPr>
            <p:cNvPr id="60" name="TextBox 59"/>
            <p:cNvSpPr txBox="1"/>
            <p:nvPr/>
          </p:nvSpPr>
          <p:spPr>
            <a:xfrm>
              <a:off x="5633943" y="3843890"/>
              <a:ext cx="813010" cy="276999"/>
            </a:xfrm>
            <a:prstGeom prst="rect">
              <a:avLst/>
            </a:prstGeom>
            <a:noFill/>
          </p:spPr>
          <p:txBody>
            <a:bodyPr wrap="square" rtlCol="0">
              <a:spAutoFit/>
            </a:bodyPr>
            <a:lstStyle/>
            <a:p>
              <a:pPr algn="ctr"/>
              <a:r>
                <a:rPr lang="en-US" sz="1200" dirty="0" smtClean="0"/>
                <a:t>No</a:t>
              </a:r>
              <a:endParaRPr lang="en-US" sz="1200" dirty="0"/>
            </a:p>
          </p:txBody>
        </p:sp>
        <p:cxnSp>
          <p:nvCxnSpPr>
            <p:cNvPr id="40" name="Straight Arrow Connector 39"/>
            <p:cNvCxnSpPr/>
            <p:nvPr/>
          </p:nvCxnSpPr>
          <p:spPr>
            <a:xfrm rot="60000" flipV="1">
              <a:off x="6625430" y="4766802"/>
              <a:ext cx="802847" cy="2053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rot="5400000">
              <a:off x="5452713" y="3912510"/>
              <a:ext cx="802847" cy="2"/>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Shape 63"/>
            <p:cNvCxnSpPr>
              <a:stCxn id="42" idx="1"/>
              <a:endCxn id="13" idx="1"/>
            </p:cNvCxnSpPr>
            <p:nvPr/>
          </p:nvCxnSpPr>
          <p:spPr>
            <a:xfrm rot="10800000" flipH="1">
              <a:off x="5002509" y="1947885"/>
              <a:ext cx="118022" cy="2836475"/>
            </a:xfrm>
            <a:prstGeom prst="bentConnector3">
              <a:avLst>
                <a:gd name="adj1" fmla="val -193693"/>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6660047" y="2936030"/>
              <a:ext cx="813010" cy="276999"/>
            </a:xfrm>
            <a:prstGeom prst="rect">
              <a:avLst/>
            </a:prstGeom>
            <a:noFill/>
          </p:spPr>
          <p:txBody>
            <a:bodyPr wrap="square" rtlCol="0">
              <a:spAutoFit/>
            </a:bodyPr>
            <a:lstStyle/>
            <a:p>
              <a:pPr algn="ctr"/>
              <a:r>
                <a:rPr lang="en-US" sz="1200" dirty="0" smtClean="0"/>
                <a:t>Yes</a:t>
              </a:r>
              <a:endParaRPr lang="en-US" sz="1200" dirty="0"/>
            </a:p>
          </p:txBody>
        </p:sp>
        <p:sp>
          <p:nvSpPr>
            <p:cNvPr id="68" name="TextBox 67"/>
            <p:cNvSpPr txBox="1"/>
            <p:nvPr/>
          </p:nvSpPr>
          <p:spPr>
            <a:xfrm>
              <a:off x="4596003" y="4460655"/>
              <a:ext cx="813010" cy="276999"/>
            </a:xfrm>
            <a:prstGeom prst="rect">
              <a:avLst/>
            </a:prstGeom>
            <a:noFill/>
          </p:spPr>
          <p:txBody>
            <a:bodyPr wrap="square" rtlCol="0">
              <a:spAutoFit/>
            </a:bodyPr>
            <a:lstStyle/>
            <a:p>
              <a:pPr algn="ctr"/>
              <a:r>
                <a:rPr lang="en-US" sz="1200" dirty="0" smtClean="0"/>
                <a:t>No</a:t>
              </a:r>
              <a:endParaRPr lang="en-US" sz="1200" dirty="0"/>
            </a:p>
          </p:txBody>
        </p:sp>
        <p:grpSp>
          <p:nvGrpSpPr>
            <p:cNvPr id="5" name="Group 15"/>
            <p:cNvGrpSpPr/>
            <p:nvPr/>
          </p:nvGrpSpPr>
          <p:grpSpPr>
            <a:xfrm>
              <a:off x="5002509" y="4336240"/>
              <a:ext cx="1690886" cy="896237"/>
              <a:chOff x="0" y="1256390"/>
              <a:chExt cx="1694854" cy="847427"/>
            </a:xfrm>
          </p:grpSpPr>
          <p:sp>
            <p:nvSpPr>
              <p:cNvPr id="42" name="Diamond 41"/>
              <p:cNvSpPr/>
              <p:nvPr/>
            </p:nvSpPr>
            <p:spPr>
              <a:xfrm>
                <a:off x="0" y="1256390"/>
                <a:ext cx="1694854" cy="847427"/>
              </a:xfrm>
              <a:prstGeom prst="diamond">
                <a:avLst/>
              </a:prstGeom>
            </p:spPr>
            <p:style>
              <a:lnRef idx="2">
                <a:schemeClr val="accent6">
                  <a:shade val="50000"/>
                </a:schemeClr>
              </a:lnRef>
              <a:fillRef idx="1">
                <a:schemeClr val="accent6"/>
              </a:fillRef>
              <a:effectRef idx="0">
                <a:schemeClr val="accent6"/>
              </a:effectRef>
              <a:fontRef idx="minor">
                <a:schemeClr val="lt1"/>
              </a:fontRef>
            </p:style>
          </p:sp>
          <p:sp>
            <p:nvSpPr>
              <p:cNvPr id="43" name="Diamond 4"/>
              <p:cNvSpPr/>
              <p:nvPr/>
            </p:nvSpPr>
            <p:spPr>
              <a:xfrm>
                <a:off x="423714" y="1468247"/>
                <a:ext cx="847426" cy="4237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985" tIns="6985" rIns="6985" bIns="6985" numCol="1" spcCol="1270" anchor="ctr" anchorCtr="0">
                <a:noAutofit/>
              </a:bodyPr>
              <a:lstStyle/>
              <a:p>
                <a:pPr lvl="0" algn="ctr" defTabSz="466725">
                  <a:lnSpc>
                    <a:spcPct val="90000"/>
                  </a:lnSpc>
                  <a:spcBef>
                    <a:spcPct val="0"/>
                  </a:spcBef>
                  <a:spcAft>
                    <a:spcPct val="35000"/>
                  </a:spcAft>
                </a:pPr>
                <a:r>
                  <a:rPr lang="en-US" sz="1200" dirty="0" smtClean="0">
                    <a:solidFill>
                      <a:schemeClr val="tx1"/>
                    </a:solidFill>
                  </a:rPr>
                  <a:t>Tried 5 times?</a:t>
                </a:r>
                <a:endParaRPr lang="en-US" sz="1200" kern="1200" dirty="0">
                  <a:solidFill>
                    <a:schemeClr val="tx1"/>
                  </a:solidFill>
                </a:endParaRPr>
              </a:p>
            </p:txBody>
          </p:sp>
        </p:grpSp>
        <p:cxnSp>
          <p:nvCxnSpPr>
            <p:cNvPr id="76" name="Straight Arrow Connector 75"/>
            <p:cNvCxnSpPr/>
            <p:nvPr/>
          </p:nvCxnSpPr>
          <p:spPr>
            <a:xfrm rot="60000" flipV="1">
              <a:off x="6622490" y="3131700"/>
              <a:ext cx="802847" cy="2053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6" name="Group 15"/>
            <p:cNvGrpSpPr/>
            <p:nvPr/>
          </p:nvGrpSpPr>
          <p:grpSpPr>
            <a:xfrm>
              <a:off x="5029271" y="2688493"/>
              <a:ext cx="1690886" cy="896237"/>
              <a:chOff x="0" y="1256390"/>
              <a:chExt cx="1694854" cy="847427"/>
            </a:xfrm>
          </p:grpSpPr>
          <p:sp>
            <p:nvSpPr>
              <p:cNvPr id="17" name="Diamond 16"/>
              <p:cNvSpPr/>
              <p:nvPr/>
            </p:nvSpPr>
            <p:spPr>
              <a:xfrm>
                <a:off x="0" y="1256390"/>
                <a:ext cx="1694854" cy="847427"/>
              </a:xfrm>
              <a:prstGeom prst="diamond">
                <a:avLst/>
              </a:prstGeom>
            </p:spPr>
            <p:style>
              <a:lnRef idx="2">
                <a:schemeClr val="accent6">
                  <a:shade val="50000"/>
                </a:schemeClr>
              </a:lnRef>
              <a:fillRef idx="1">
                <a:schemeClr val="accent6"/>
              </a:fillRef>
              <a:effectRef idx="0">
                <a:schemeClr val="accent6"/>
              </a:effectRef>
              <a:fontRef idx="minor">
                <a:schemeClr val="lt1"/>
              </a:fontRef>
            </p:style>
          </p:sp>
          <p:sp>
            <p:nvSpPr>
              <p:cNvPr id="18" name="Diamond 4"/>
              <p:cNvSpPr/>
              <p:nvPr/>
            </p:nvSpPr>
            <p:spPr>
              <a:xfrm>
                <a:off x="423714" y="1468247"/>
                <a:ext cx="847426" cy="4237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985" tIns="6985" rIns="6985" bIns="6985" numCol="1" spcCol="1270" anchor="ctr" anchorCtr="0">
                <a:noAutofit/>
              </a:bodyPr>
              <a:lstStyle/>
              <a:p>
                <a:pPr lvl="0" algn="ctr" defTabSz="466725">
                  <a:lnSpc>
                    <a:spcPct val="90000"/>
                  </a:lnSpc>
                  <a:spcBef>
                    <a:spcPct val="0"/>
                  </a:spcBef>
                  <a:spcAft>
                    <a:spcPct val="35000"/>
                  </a:spcAft>
                </a:pPr>
                <a:r>
                  <a:rPr lang="en-US" sz="1200" dirty="0" smtClean="0">
                    <a:solidFill>
                      <a:schemeClr val="tx1"/>
                    </a:solidFill>
                  </a:rPr>
                  <a:t>Connection Successful?</a:t>
                </a:r>
                <a:endParaRPr lang="en-US" sz="1200" kern="1200" dirty="0">
                  <a:solidFill>
                    <a:schemeClr val="tx1"/>
                  </a:solidFill>
                </a:endParaRPr>
              </a:p>
            </p:txBody>
          </p:sp>
        </p:grpSp>
        <p:sp>
          <p:nvSpPr>
            <p:cNvPr id="13" name="Rectangle 12"/>
            <p:cNvSpPr/>
            <p:nvPr/>
          </p:nvSpPr>
          <p:spPr>
            <a:xfrm>
              <a:off x="5120531" y="1577384"/>
              <a:ext cx="1467214" cy="74099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200" dirty="0" smtClean="0">
                  <a:solidFill>
                    <a:schemeClr val="tx1"/>
                  </a:solidFill>
                </a:rPr>
                <a:t>Try to connect</a:t>
              </a:r>
              <a:endParaRPr lang="en-GB" sz="1200" dirty="0">
                <a:solidFill>
                  <a:schemeClr val="tx1"/>
                </a:solidFill>
              </a:endParaRPr>
            </a:p>
          </p:txBody>
        </p:sp>
        <p:cxnSp>
          <p:nvCxnSpPr>
            <p:cNvPr id="62" name="Straight Arrow Connector 61"/>
            <p:cNvCxnSpPr/>
            <p:nvPr/>
          </p:nvCxnSpPr>
          <p:spPr>
            <a:xfrm>
              <a:off x="5874714" y="2318383"/>
              <a:ext cx="2" cy="370112"/>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7428396" y="2781748"/>
              <a:ext cx="1467214" cy="74099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200" dirty="0" smtClean="0">
                  <a:solidFill>
                    <a:schemeClr val="tx1"/>
                  </a:solidFill>
                </a:rPr>
                <a:t>Continue doing work</a:t>
              </a:r>
              <a:endParaRPr lang="en-GB" sz="1200" dirty="0">
                <a:solidFill>
                  <a:schemeClr val="tx1"/>
                </a:solidFill>
              </a:endParaRPr>
            </a:p>
          </p:txBody>
        </p:sp>
        <p:sp>
          <p:nvSpPr>
            <p:cNvPr id="12" name="Rounded Rectangle 11"/>
            <p:cNvSpPr/>
            <p:nvPr/>
          </p:nvSpPr>
          <p:spPr>
            <a:xfrm>
              <a:off x="7425456" y="4556831"/>
              <a:ext cx="1267131" cy="561502"/>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dirty="0" smtClean="0">
                  <a:solidFill>
                    <a:schemeClr val="tx1"/>
                  </a:solidFill>
                </a:rPr>
                <a:t>Fail</a:t>
              </a:r>
              <a:endParaRPr lang="en-GB" dirty="0">
                <a:solidFill>
                  <a:schemeClr val="tx1"/>
                </a:solidFill>
              </a:endParaRPr>
            </a:p>
          </p:txBody>
        </p:sp>
      </p:grpSp>
    </p:spTree>
    <p:extLst>
      <p:ext uri="{BB962C8B-B14F-4D97-AF65-F5344CB8AC3E}">
        <p14:creationId xmlns:p14="http://schemas.microsoft.com/office/powerpoint/2010/main" val="10511562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Timeout Retry Code Example</a:t>
            </a:r>
            <a:endParaRPr lang="en-GB" dirty="0"/>
          </a:p>
        </p:txBody>
      </p:sp>
      <p:sp>
        <p:nvSpPr>
          <p:cNvPr id="3" name="Content Placeholder 2"/>
          <p:cNvSpPr>
            <a:spLocks noGrp="1"/>
          </p:cNvSpPr>
          <p:nvPr>
            <p:ph idx="1"/>
          </p:nvPr>
        </p:nvSpPr>
        <p:spPr>
          <a:xfrm>
            <a:off x="389436" y="1447801"/>
            <a:ext cx="8363938" cy="443198"/>
          </a:xfrm>
        </p:spPr>
        <p:txBody>
          <a:bodyPr/>
          <a:lstStyle/>
          <a:p>
            <a:pPr marL="0" indent="0">
              <a:buNone/>
            </a:pPr>
            <a:endParaRPr lang="en-GB"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50" y="838200"/>
            <a:ext cx="7219950" cy="5754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460778" y="4186224"/>
            <a:ext cx="3802102" cy="1930096"/>
          </a:xfrm>
          <a:prstGeom prst="rect">
            <a:avLst/>
          </a:prstGeom>
          <a:noFill/>
          <a:ln w="12700">
            <a:solidFill>
              <a:srgbClr val="0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578916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Timeout Retry Code Example</a:t>
            </a:r>
            <a:endParaRPr lang="en-GB" dirty="0"/>
          </a:p>
        </p:txBody>
      </p:sp>
      <p:sp>
        <p:nvSpPr>
          <p:cNvPr id="3" name="Content Placeholder 2"/>
          <p:cNvSpPr>
            <a:spLocks noGrp="1"/>
          </p:cNvSpPr>
          <p:nvPr>
            <p:ph idx="1"/>
          </p:nvPr>
        </p:nvSpPr>
        <p:spPr>
          <a:xfrm>
            <a:off x="389436" y="1447801"/>
            <a:ext cx="8363938" cy="443198"/>
          </a:xfrm>
        </p:spPr>
        <p:txBody>
          <a:bodyPr/>
          <a:lstStyle/>
          <a:p>
            <a:pPr marL="0" indent="0">
              <a:buNone/>
            </a:pPr>
            <a:endParaRPr lang="en-GB"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381000" y="1228725"/>
            <a:ext cx="8441469" cy="466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2489480" y="3805226"/>
            <a:ext cx="3015971" cy="395301"/>
          </a:xfrm>
          <a:prstGeom prst="rect">
            <a:avLst/>
          </a:prstGeom>
          <a:noFill/>
          <a:ln w="38100">
            <a:solidFill>
              <a:srgbClr val="0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3870604" y="4548176"/>
            <a:ext cx="4044671" cy="395301"/>
          </a:xfrm>
          <a:prstGeom prst="rect">
            <a:avLst/>
          </a:prstGeom>
          <a:noFill/>
          <a:ln w="38100">
            <a:solidFill>
              <a:srgbClr val="0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050132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Timeout Retry Code Example</a:t>
            </a:r>
            <a:endParaRPr lang="en-GB"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1" y="952501"/>
            <a:ext cx="8660405" cy="552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08305" y="6111557"/>
            <a:ext cx="2884123" cy="307777"/>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r>
              <a:rPr lang="en-GB" sz="1400" dirty="0" smtClean="0"/>
              <a:t>TIP: There is a new code library for all this!</a:t>
            </a:r>
            <a:endParaRPr lang="en-GB" sz="14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288057"/>
            <a:ext cx="4355105" cy="3040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67088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65799" y="3224721"/>
            <a:ext cx="7843790" cy="609399"/>
          </a:xfrm>
        </p:spPr>
        <p:txBody>
          <a:bodyPr>
            <a:noAutofit/>
          </a:bodyPr>
          <a:lstStyle/>
          <a:p>
            <a:r>
              <a:rPr lang="en-GB" sz="8000" dirty="0" smtClean="0"/>
              <a:t>SQL Azure Database</a:t>
            </a:r>
            <a:endParaRPr lang="en-GB" sz="8000" dirty="0"/>
          </a:p>
        </p:txBody>
      </p:sp>
    </p:spTree>
    <p:extLst>
      <p:ext uri="{BB962C8B-B14F-4D97-AF65-F5344CB8AC3E}">
        <p14:creationId xmlns:p14="http://schemas.microsoft.com/office/powerpoint/2010/main" val="3797071478"/>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65799" y="3224721"/>
            <a:ext cx="7843790" cy="609399"/>
          </a:xfrm>
        </p:spPr>
        <p:txBody>
          <a:bodyPr>
            <a:noAutofit/>
          </a:bodyPr>
          <a:lstStyle/>
          <a:p>
            <a:r>
              <a:rPr lang="en-GB" sz="8000" dirty="0" smtClean="0"/>
              <a:t>Data Sensitivity</a:t>
            </a:r>
            <a:endParaRPr lang="en-GB" sz="8000" dirty="0"/>
          </a:p>
        </p:txBody>
      </p:sp>
    </p:spTree>
    <p:extLst>
      <p:ext uri="{BB962C8B-B14F-4D97-AF65-F5344CB8AC3E}">
        <p14:creationId xmlns:p14="http://schemas.microsoft.com/office/powerpoint/2010/main" val="2153280136"/>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Elbow Connector 35"/>
          <p:cNvCxnSpPr>
            <a:stCxn id="4" idx="2"/>
          </p:cNvCxnSpPr>
          <p:nvPr/>
        </p:nvCxnSpPr>
        <p:spPr>
          <a:xfrm rot="5400000">
            <a:off x="949596" y="2733474"/>
            <a:ext cx="1375602" cy="936353"/>
          </a:xfrm>
          <a:prstGeom prst="bentConnector3">
            <a:avLst>
              <a:gd name="adj1" fmla="val 50000"/>
            </a:avLst>
          </a:prstGeom>
          <a:ln w="25400">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46" name="Elbow Connector 45"/>
          <p:cNvCxnSpPr>
            <a:stCxn id="4" idx="2"/>
          </p:cNvCxnSpPr>
          <p:nvPr/>
        </p:nvCxnSpPr>
        <p:spPr>
          <a:xfrm rot="16200000" flipH="1">
            <a:off x="1878370" y="2741051"/>
            <a:ext cx="1383508" cy="929102"/>
          </a:xfrm>
          <a:prstGeom prst="bentConnector3">
            <a:avLst>
              <a:gd name="adj1" fmla="val 50000"/>
            </a:avLst>
          </a:prstGeom>
          <a:ln w="25400">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41" name="Flowchart: Magnetic Disk 40"/>
          <p:cNvSpPr/>
          <p:nvPr/>
        </p:nvSpPr>
        <p:spPr>
          <a:xfrm>
            <a:off x="623455" y="3883840"/>
            <a:ext cx="1097280" cy="1097280"/>
          </a:xfrm>
          <a:prstGeom prst="flowChartMagneticDisk">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bg1"/>
                </a:solidFill>
              </a:rPr>
              <a:t>Purchasing Database</a:t>
            </a:r>
          </a:p>
        </p:txBody>
      </p:sp>
      <p:sp>
        <p:nvSpPr>
          <p:cNvPr id="42" name="Flowchart: Magnetic Disk 41"/>
          <p:cNvSpPr/>
          <p:nvPr/>
        </p:nvSpPr>
        <p:spPr>
          <a:xfrm>
            <a:off x="2488910" y="3897357"/>
            <a:ext cx="1097280" cy="1097280"/>
          </a:xfrm>
          <a:prstGeom prst="flowChartMagneticDisk">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bg1"/>
                </a:solidFill>
              </a:rPr>
              <a:t>Product catalogue</a:t>
            </a:r>
          </a:p>
        </p:txBody>
      </p:sp>
      <p:grpSp>
        <p:nvGrpSpPr>
          <p:cNvPr id="13" name="Group 12"/>
          <p:cNvGrpSpPr/>
          <p:nvPr/>
        </p:nvGrpSpPr>
        <p:grpSpPr>
          <a:xfrm>
            <a:off x="888420" y="4981122"/>
            <a:ext cx="7065315" cy="1073729"/>
            <a:chOff x="888419" y="4981120"/>
            <a:chExt cx="7065315" cy="1073729"/>
          </a:xfrm>
        </p:grpSpPr>
        <p:sp>
          <p:nvSpPr>
            <p:cNvPr id="34" name="Curved Left Arrow 33"/>
            <p:cNvSpPr/>
            <p:nvPr/>
          </p:nvSpPr>
          <p:spPr>
            <a:xfrm rot="5400000">
              <a:off x="3884212" y="1985327"/>
              <a:ext cx="1073729" cy="7065315"/>
            </a:xfrm>
            <a:prstGeom prst="curvedLeftArrow">
              <a:avLst>
                <a:gd name="adj1" fmla="val 25000"/>
                <a:gd name="adj2" fmla="val 64157"/>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3" name="TextBox 52"/>
            <p:cNvSpPr txBox="1"/>
            <p:nvPr/>
          </p:nvSpPr>
          <p:spPr>
            <a:xfrm>
              <a:off x="3789365" y="5517985"/>
              <a:ext cx="2129742" cy="523220"/>
            </a:xfrm>
            <a:prstGeom prst="rect">
              <a:avLst/>
            </a:prstGeom>
            <a:noFill/>
          </p:spPr>
          <p:txBody>
            <a:bodyPr wrap="square" rtlCol="0">
              <a:spAutoFit/>
            </a:bodyPr>
            <a:lstStyle/>
            <a:p>
              <a:pPr algn="ctr"/>
              <a:r>
                <a:rPr lang="en-US" sz="1400" dirty="0" smtClean="0"/>
                <a:t>Secure Transaction</a:t>
              </a:r>
            </a:p>
            <a:p>
              <a:pPr algn="ctr"/>
              <a:r>
                <a:rPr lang="en-US" sz="1400" dirty="0" smtClean="0"/>
                <a:t>(Service Bus)</a:t>
              </a:r>
              <a:endParaRPr lang="en-US" sz="1400" dirty="0"/>
            </a:p>
          </p:txBody>
        </p:sp>
      </p:grpSp>
      <p:sp>
        <p:nvSpPr>
          <p:cNvPr id="39" name="Title 1"/>
          <p:cNvSpPr txBox="1">
            <a:spLocks/>
          </p:cNvSpPr>
          <p:nvPr/>
        </p:nvSpPr>
        <p:spPr>
          <a:xfrm>
            <a:off x="457200" y="274640"/>
            <a:ext cx="8229600" cy="627405"/>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ts val="3200"/>
              </a:lnSpc>
              <a:spcBef>
                <a:spcPct val="0"/>
              </a:spcBef>
              <a:spcAft>
                <a:spcPts val="0"/>
              </a:spcAft>
              <a:buClrTx/>
              <a:buSzTx/>
              <a:buFontTx/>
              <a:buNone/>
              <a:tabLst/>
              <a:defRPr/>
            </a:pPr>
            <a:r>
              <a:rPr lang="en-US" sz="2700" dirty="0" smtClean="0">
                <a:solidFill>
                  <a:schemeClr val="accent3"/>
                </a:solidFill>
                <a:latin typeface="Segoe UI" pitchFamily="34" charset="0"/>
                <a:ea typeface="+mj-ea"/>
                <a:cs typeface="Segoe UI" pitchFamily="34" charset="0"/>
              </a:rPr>
              <a:t>Segmentation</a:t>
            </a:r>
            <a:endParaRPr kumimoji="0" lang="en-US" sz="2700" b="0" i="0" u="none" strike="noStrike" kern="1200" cap="none" spc="0" normalizeH="0" baseline="0" noProof="0" dirty="0">
              <a:ln>
                <a:noFill/>
              </a:ln>
              <a:solidFill>
                <a:schemeClr val="accent3"/>
              </a:solidFill>
              <a:effectLst/>
              <a:uLnTx/>
              <a:uFillTx/>
              <a:latin typeface="Segoe UI" pitchFamily="34" charset="0"/>
              <a:ea typeface="+mj-ea"/>
              <a:cs typeface="Segoe UI" pitchFamily="34" charset="0"/>
            </a:endParaRPr>
          </a:p>
        </p:txBody>
      </p:sp>
      <p:sp>
        <p:nvSpPr>
          <p:cNvPr id="4" name="Rounded Rectangle 3"/>
          <p:cNvSpPr/>
          <p:nvPr/>
        </p:nvSpPr>
        <p:spPr>
          <a:xfrm>
            <a:off x="1255675" y="1193228"/>
            <a:ext cx="1699797" cy="132062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dirty="0" smtClean="0">
                <a:solidFill>
                  <a:schemeClr val="bg1"/>
                </a:solidFill>
              </a:rPr>
              <a:t>Online Shop</a:t>
            </a:r>
            <a:endParaRPr lang="en-GB" dirty="0">
              <a:solidFill>
                <a:schemeClr val="bg1"/>
              </a:solidFill>
            </a:endParaRPr>
          </a:p>
        </p:txBody>
      </p:sp>
      <p:sp>
        <p:nvSpPr>
          <p:cNvPr id="9" name="Cloud 8"/>
          <p:cNvSpPr/>
          <p:nvPr/>
        </p:nvSpPr>
        <p:spPr>
          <a:xfrm>
            <a:off x="5919107" y="449038"/>
            <a:ext cx="3069771" cy="5245273"/>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15" name="Group 14"/>
          <p:cNvGrpSpPr/>
          <p:nvPr/>
        </p:nvGrpSpPr>
        <p:grpSpPr>
          <a:xfrm>
            <a:off x="6558074" y="1193228"/>
            <a:ext cx="1699797" cy="3037610"/>
            <a:chOff x="6558073" y="1193228"/>
            <a:chExt cx="1699797" cy="3037610"/>
          </a:xfrm>
        </p:grpSpPr>
        <p:sp>
          <p:nvSpPr>
            <p:cNvPr id="31" name="Rounded Rectangle 30"/>
            <p:cNvSpPr/>
            <p:nvPr/>
          </p:nvSpPr>
          <p:spPr>
            <a:xfrm>
              <a:off x="6558073" y="1193228"/>
              <a:ext cx="1699797" cy="132062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dirty="0" smtClean="0">
                  <a:solidFill>
                    <a:schemeClr val="bg1"/>
                  </a:solidFill>
                </a:rPr>
                <a:t>Online Shop</a:t>
              </a:r>
              <a:endParaRPr lang="en-GB" dirty="0">
                <a:solidFill>
                  <a:schemeClr val="bg1"/>
                </a:solidFill>
              </a:endParaRPr>
            </a:p>
          </p:txBody>
        </p:sp>
        <p:cxnSp>
          <p:nvCxnSpPr>
            <p:cNvPr id="33" name="Elbow Connector 32"/>
            <p:cNvCxnSpPr/>
            <p:nvPr/>
          </p:nvCxnSpPr>
          <p:spPr>
            <a:xfrm rot="5400000">
              <a:off x="6982475" y="2713810"/>
              <a:ext cx="839494" cy="1"/>
            </a:xfrm>
            <a:prstGeom prst="bentConnector3">
              <a:avLst>
                <a:gd name="adj1" fmla="val 50000"/>
              </a:avLst>
            </a:prstGeom>
            <a:ln w="25400">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43" name="Flowchart: Magnetic Disk 42"/>
            <p:cNvSpPr/>
            <p:nvPr/>
          </p:nvSpPr>
          <p:spPr>
            <a:xfrm>
              <a:off x="6856456" y="3133558"/>
              <a:ext cx="1097280" cy="1097280"/>
            </a:xfrm>
            <a:prstGeom prst="flowChartMagneticDisk">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bg1"/>
                  </a:solidFill>
                </a:rPr>
                <a:t>Product catalogue</a:t>
              </a:r>
            </a:p>
          </p:txBody>
        </p:sp>
      </p:grpSp>
      <p:sp>
        <p:nvSpPr>
          <p:cNvPr id="14" name="Right Arrow 13"/>
          <p:cNvSpPr/>
          <p:nvPr/>
        </p:nvSpPr>
        <p:spPr>
          <a:xfrm>
            <a:off x="3789366" y="2513849"/>
            <a:ext cx="1639885" cy="792689"/>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solidFill>
                <a:schemeClr val="bg1"/>
              </a:solidFill>
            </a:endParaRPr>
          </a:p>
        </p:txBody>
      </p:sp>
    </p:spTree>
    <p:extLst>
      <p:ext uri="{BB962C8B-B14F-4D97-AF65-F5344CB8AC3E}">
        <p14:creationId xmlns:p14="http://schemas.microsoft.com/office/powerpoint/2010/main" val="14162536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3992590" y="1713879"/>
            <a:ext cx="4777338" cy="4532260"/>
            <a:chOff x="3992589" y="1713879"/>
            <a:chExt cx="4777338" cy="4532260"/>
          </a:xfrm>
        </p:grpSpPr>
        <p:sp>
          <p:nvSpPr>
            <p:cNvPr id="58" name="Curved Right Arrow 57"/>
            <p:cNvSpPr/>
            <p:nvPr/>
          </p:nvSpPr>
          <p:spPr>
            <a:xfrm>
              <a:off x="3992589" y="2886341"/>
              <a:ext cx="1174937" cy="2102996"/>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5" name="Cloud 54"/>
            <p:cNvSpPr/>
            <p:nvPr/>
          </p:nvSpPr>
          <p:spPr>
            <a:xfrm>
              <a:off x="4535721" y="1713879"/>
              <a:ext cx="3026856" cy="2456392"/>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8" name="Group 33"/>
            <p:cNvGrpSpPr/>
            <p:nvPr/>
          </p:nvGrpSpPr>
          <p:grpSpPr>
            <a:xfrm>
              <a:off x="5200947" y="4414889"/>
              <a:ext cx="2069744" cy="1831250"/>
              <a:chOff x="326080" y="2017670"/>
              <a:chExt cx="2858750" cy="4504349"/>
            </a:xfrm>
            <a:solidFill>
              <a:srgbClr val="00B050"/>
            </a:solidFill>
          </p:grpSpPr>
          <p:grpSp>
            <p:nvGrpSpPr>
              <p:cNvPr id="9" name="Group 3"/>
              <p:cNvGrpSpPr/>
              <p:nvPr/>
            </p:nvGrpSpPr>
            <p:grpSpPr>
              <a:xfrm>
                <a:off x="330638" y="2017670"/>
                <a:ext cx="2854192" cy="4504349"/>
                <a:chOff x="381000" y="1676402"/>
                <a:chExt cx="2057400" cy="4691807"/>
              </a:xfrm>
              <a:grpFill/>
            </p:grpSpPr>
            <p:sp>
              <p:nvSpPr>
                <p:cNvPr id="41" name="Flowchart: Magnetic Disk 40"/>
                <p:cNvSpPr/>
                <p:nvPr/>
              </p:nvSpPr>
              <p:spPr>
                <a:xfrm>
                  <a:off x="381000" y="3047998"/>
                  <a:ext cx="2057400" cy="3320211"/>
                </a:xfrm>
                <a:prstGeom prst="flowChartMagneticDisk">
                  <a:avLst/>
                </a:prstGeom>
                <a:grp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p:txBody>
            </p:sp>
            <p:sp>
              <p:nvSpPr>
                <p:cNvPr id="42" name="Flowchart: Magnetic Disk 6"/>
                <p:cNvSpPr/>
                <p:nvPr/>
              </p:nvSpPr>
              <p:spPr>
                <a:xfrm>
                  <a:off x="381000" y="2590800"/>
                  <a:ext cx="2057400" cy="2743200"/>
                </a:xfrm>
                <a:prstGeom prst="flowChartMagneticDisk">
                  <a:avLst/>
                </a:prstGeom>
                <a:grp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p:txBody>
            </p:sp>
            <p:sp>
              <p:nvSpPr>
                <p:cNvPr id="43" name="Flowchart: Magnetic Disk 42"/>
                <p:cNvSpPr/>
                <p:nvPr/>
              </p:nvSpPr>
              <p:spPr>
                <a:xfrm>
                  <a:off x="381000" y="2133599"/>
                  <a:ext cx="2057400" cy="2177535"/>
                </a:xfrm>
                <a:prstGeom prst="flowChartMagneticDisk">
                  <a:avLst/>
                </a:prstGeom>
                <a:grp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p:txBody>
            </p:sp>
            <p:sp>
              <p:nvSpPr>
                <p:cNvPr id="45" name="Flowchart: Magnetic Disk 44"/>
                <p:cNvSpPr/>
                <p:nvPr/>
              </p:nvSpPr>
              <p:spPr>
                <a:xfrm>
                  <a:off x="381000" y="1676402"/>
                  <a:ext cx="2057400" cy="1611876"/>
                </a:xfrm>
                <a:prstGeom prst="flowChartMagneticDisk">
                  <a:avLst/>
                </a:prstGeom>
                <a:grp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bg1"/>
                    </a:solidFill>
                  </a:endParaRPr>
                </a:p>
                <a:p>
                  <a:pPr algn="ctr"/>
                  <a:r>
                    <a:rPr lang="en-US" sz="1400" dirty="0" smtClean="0">
                      <a:solidFill>
                        <a:schemeClr val="bg1"/>
                      </a:solidFill>
                    </a:rPr>
                    <a:t>Contact ID</a:t>
                  </a:r>
                  <a:endParaRPr lang="en-US" sz="1600" dirty="0" smtClean="0">
                    <a:solidFill>
                      <a:schemeClr val="bg1"/>
                    </a:solidFill>
                  </a:endParaRPr>
                </a:p>
                <a:p>
                  <a:pPr algn="ctr"/>
                  <a:endParaRPr lang="en-US" sz="1400" dirty="0" smtClean="0">
                    <a:solidFill>
                      <a:schemeClr val="bg1"/>
                    </a:solidFill>
                  </a:endParaRPr>
                </a:p>
              </p:txBody>
            </p:sp>
          </p:grpSp>
          <p:sp>
            <p:nvSpPr>
              <p:cNvPr id="36" name="TextBox 35"/>
              <p:cNvSpPr txBox="1"/>
              <p:nvPr/>
            </p:nvSpPr>
            <p:spPr>
              <a:xfrm>
                <a:off x="362733" y="4605758"/>
                <a:ext cx="2769336" cy="757043"/>
              </a:xfrm>
              <a:prstGeom prst="rect">
                <a:avLst/>
              </a:prstGeom>
              <a:noFill/>
            </p:spPr>
            <p:txBody>
              <a:bodyPr wrap="square" rtlCol="0">
                <a:spAutoFit/>
              </a:bodyPr>
              <a:lstStyle/>
              <a:p>
                <a:pPr algn="ctr"/>
                <a:r>
                  <a:rPr lang="en-US" sz="1400" dirty="0" smtClean="0">
                    <a:solidFill>
                      <a:schemeClr val="bg1"/>
                    </a:solidFill>
                  </a:rPr>
                  <a:t>Social Security #</a:t>
                </a:r>
                <a:endParaRPr lang="en-US" sz="1400" dirty="0">
                  <a:solidFill>
                    <a:schemeClr val="bg1"/>
                  </a:solidFill>
                </a:endParaRPr>
              </a:p>
            </p:txBody>
          </p:sp>
          <p:sp>
            <p:nvSpPr>
              <p:cNvPr id="37" name="TextBox 36"/>
              <p:cNvSpPr txBox="1"/>
              <p:nvPr/>
            </p:nvSpPr>
            <p:spPr>
              <a:xfrm>
                <a:off x="326080" y="3668799"/>
                <a:ext cx="2824546" cy="757043"/>
              </a:xfrm>
              <a:prstGeom prst="rect">
                <a:avLst/>
              </a:prstGeom>
              <a:noFill/>
            </p:spPr>
            <p:txBody>
              <a:bodyPr wrap="square" rtlCol="0">
                <a:spAutoFit/>
              </a:bodyPr>
              <a:lstStyle/>
              <a:p>
                <a:pPr algn="ctr"/>
                <a:r>
                  <a:rPr lang="en-US" sz="1400" dirty="0" smtClean="0">
                    <a:solidFill>
                      <a:schemeClr val="bg1"/>
                    </a:solidFill>
                  </a:rPr>
                  <a:t>Customer Credit Card #</a:t>
                </a:r>
                <a:endParaRPr lang="en-US" dirty="0">
                  <a:solidFill>
                    <a:schemeClr val="bg1"/>
                  </a:solidFill>
                </a:endParaRPr>
              </a:p>
            </p:txBody>
          </p:sp>
          <p:sp>
            <p:nvSpPr>
              <p:cNvPr id="38" name="TextBox 37"/>
              <p:cNvSpPr txBox="1"/>
              <p:nvPr/>
            </p:nvSpPr>
            <p:spPr>
              <a:xfrm>
                <a:off x="409943" y="5542077"/>
                <a:ext cx="2690162" cy="757043"/>
              </a:xfrm>
              <a:prstGeom prst="rect">
                <a:avLst/>
              </a:prstGeom>
              <a:noFill/>
            </p:spPr>
            <p:txBody>
              <a:bodyPr wrap="square" rtlCol="0">
                <a:spAutoFit/>
              </a:bodyPr>
              <a:lstStyle/>
              <a:p>
                <a:pPr algn="ctr"/>
                <a:r>
                  <a:rPr lang="en-US" sz="1400" dirty="0" smtClean="0">
                    <a:solidFill>
                      <a:schemeClr val="bg1"/>
                    </a:solidFill>
                  </a:rPr>
                  <a:t>Other Information</a:t>
                </a:r>
                <a:endParaRPr lang="en-US" dirty="0">
                  <a:solidFill>
                    <a:schemeClr val="bg1"/>
                  </a:solidFill>
                </a:endParaRPr>
              </a:p>
            </p:txBody>
          </p:sp>
        </p:grpSp>
        <p:grpSp>
          <p:nvGrpSpPr>
            <p:cNvPr id="10" name="Group 53"/>
            <p:cNvGrpSpPr/>
            <p:nvPr/>
          </p:nvGrpSpPr>
          <p:grpSpPr>
            <a:xfrm>
              <a:off x="5105898" y="2088746"/>
              <a:ext cx="1996304" cy="1658139"/>
              <a:chOff x="5283149" y="1853881"/>
              <a:chExt cx="2251279" cy="2303475"/>
            </a:xfrm>
            <a:solidFill>
              <a:srgbClr val="00B0F0"/>
            </a:solidFill>
          </p:grpSpPr>
          <p:sp>
            <p:nvSpPr>
              <p:cNvPr id="50" name="Flowchart: Magnetic Disk 49"/>
              <p:cNvSpPr/>
              <p:nvPr/>
            </p:nvSpPr>
            <p:spPr>
              <a:xfrm>
                <a:off x="5283149" y="2036363"/>
                <a:ext cx="2251278" cy="2120993"/>
              </a:xfrm>
              <a:prstGeom prst="flowChartMagneticDisk">
                <a:avLst/>
              </a:prstGeom>
              <a:grpFill/>
              <a:ln>
                <a:solidFill>
                  <a:schemeClr val="tx1"/>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a:p>
                <a:pPr algn="ctr"/>
                <a:endParaRPr lang="en-US" sz="100" dirty="0" smtClean="0">
                  <a:solidFill>
                    <a:schemeClr val="bg1"/>
                  </a:solidFill>
                </a:endParaRPr>
              </a:p>
              <a:p>
                <a:pPr algn="ctr"/>
                <a:r>
                  <a:rPr lang="en-US" sz="1400" dirty="0" smtClean="0">
                    <a:solidFill>
                      <a:schemeClr val="bg1"/>
                    </a:solidFill>
                  </a:rPr>
                  <a:t>Shipping Information</a:t>
                </a:r>
              </a:p>
            </p:txBody>
          </p:sp>
          <p:sp>
            <p:nvSpPr>
              <p:cNvPr id="51" name="Flowchart: Magnetic Disk 11"/>
              <p:cNvSpPr/>
              <p:nvPr/>
            </p:nvSpPr>
            <p:spPr>
              <a:xfrm>
                <a:off x="5283149" y="2171030"/>
                <a:ext cx="2251278" cy="1418121"/>
              </a:xfrm>
              <a:prstGeom prst="flowChartMagneticDisk">
                <a:avLst/>
              </a:prstGeom>
              <a:grpFill/>
              <a:ln>
                <a:solidFill>
                  <a:schemeClr val="tx1"/>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bg1"/>
                  </a:solidFill>
                </a:endParaRPr>
              </a:p>
              <a:p>
                <a:pPr algn="ctr"/>
                <a:endParaRPr lang="en-US" sz="1050" dirty="0" smtClean="0">
                  <a:solidFill>
                    <a:schemeClr val="bg1"/>
                  </a:solidFill>
                </a:endParaRPr>
              </a:p>
              <a:p>
                <a:pPr algn="ctr"/>
                <a:endParaRPr lang="en-US" sz="100" dirty="0" smtClean="0">
                  <a:solidFill>
                    <a:schemeClr val="bg1"/>
                  </a:solidFill>
                </a:endParaRPr>
              </a:p>
              <a:p>
                <a:pPr algn="ctr"/>
                <a:r>
                  <a:rPr lang="en-US" sz="1400" dirty="0" smtClean="0">
                    <a:solidFill>
                      <a:schemeClr val="bg1"/>
                    </a:solidFill>
                  </a:rPr>
                  <a:t>Last Name</a:t>
                </a:r>
                <a:endParaRPr lang="en-US" sz="1400" dirty="0">
                  <a:solidFill>
                    <a:schemeClr val="bg1"/>
                  </a:solidFill>
                </a:endParaRPr>
              </a:p>
            </p:txBody>
          </p:sp>
          <p:sp>
            <p:nvSpPr>
              <p:cNvPr id="52" name="Flowchart: Magnetic Disk 51"/>
              <p:cNvSpPr/>
              <p:nvPr/>
            </p:nvSpPr>
            <p:spPr>
              <a:xfrm>
                <a:off x="5283149" y="2044171"/>
                <a:ext cx="2251278" cy="1020024"/>
              </a:xfrm>
              <a:prstGeom prst="flowChartMagneticDisk">
                <a:avLst/>
              </a:prstGeom>
              <a:grpFill/>
              <a:ln>
                <a:solidFill>
                  <a:schemeClr val="tx1"/>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smtClean="0">
                  <a:solidFill>
                    <a:schemeClr val="bg1"/>
                  </a:solidFill>
                </a:endParaRPr>
              </a:p>
              <a:p>
                <a:pPr algn="ctr"/>
                <a:endParaRPr lang="en-US" sz="100" dirty="0" smtClean="0">
                  <a:solidFill>
                    <a:schemeClr val="bg1"/>
                  </a:solidFill>
                </a:endParaRPr>
              </a:p>
              <a:p>
                <a:pPr algn="ctr"/>
                <a:r>
                  <a:rPr lang="en-US" sz="1400" dirty="0" smtClean="0">
                    <a:solidFill>
                      <a:schemeClr val="bg1"/>
                    </a:solidFill>
                  </a:rPr>
                  <a:t>First Name</a:t>
                </a:r>
                <a:endParaRPr lang="en-US" sz="1400" dirty="0">
                  <a:solidFill>
                    <a:schemeClr val="bg1"/>
                  </a:solidFill>
                </a:endParaRPr>
              </a:p>
            </p:txBody>
          </p:sp>
          <p:sp>
            <p:nvSpPr>
              <p:cNvPr id="53" name="Flowchart: Magnetic Disk 52"/>
              <p:cNvSpPr/>
              <p:nvPr/>
            </p:nvSpPr>
            <p:spPr>
              <a:xfrm>
                <a:off x="5283149" y="1853881"/>
                <a:ext cx="2251279" cy="761159"/>
              </a:xfrm>
              <a:prstGeom prst="flowChartMagneticDisk">
                <a:avLst/>
              </a:prstGeom>
              <a:grpFill/>
              <a:ln>
                <a:solidFill>
                  <a:schemeClr val="accent6">
                    <a:lumMod val="50000"/>
                  </a:schemeClr>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rPr>
                  <a:t>Contact ID</a:t>
                </a:r>
                <a:endParaRPr lang="en-US" sz="1400" dirty="0">
                  <a:solidFill>
                    <a:schemeClr val="bg1"/>
                  </a:solidFill>
                </a:endParaRPr>
              </a:p>
            </p:txBody>
          </p:sp>
        </p:grpSp>
        <p:sp>
          <p:nvSpPr>
            <p:cNvPr id="56" name="TextBox 55"/>
            <p:cNvSpPr txBox="1"/>
            <p:nvPr/>
          </p:nvSpPr>
          <p:spPr>
            <a:xfrm>
              <a:off x="7015431" y="5153352"/>
              <a:ext cx="1754496" cy="307777"/>
            </a:xfrm>
            <a:prstGeom prst="rect">
              <a:avLst/>
            </a:prstGeom>
            <a:noFill/>
          </p:spPr>
          <p:txBody>
            <a:bodyPr wrap="square" rtlCol="0">
              <a:spAutoFit/>
            </a:bodyPr>
            <a:lstStyle/>
            <a:p>
              <a:pPr algn="ctr"/>
              <a:r>
                <a:rPr lang="en-US" sz="1400" dirty="0" smtClean="0"/>
                <a:t>On Premises</a:t>
              </a:r>
              <a:endParaRPr lang="en-US" sz="1400" dirty="0"/>
            </a:p>
          </p:txBody>
        </p:sp>
        <p:sp>
          <p:nvSpPr>
            <p:cNvPr id="57" name="TextBox 56"/>
            <p:cNvSpPr txBox="1"/>
            <p:nvPr/>
          </p:nvSpPr>
          <p:spPr>
            <a:xfrm>
              <a:off x="7015431" y="2764750"/>
              <a:ext cx="1754496" cy="307777"/>
            </a:xfrm>
            <a:prstGeom prst="rect">
              <a:avLst/>
            </a:prstGeom>
            <a:noFill/>
          </p:spPr>
          <p:txBody>
            <a:bodyPr wrap="square" rtlCol="0">
              <a:spAutoFit/>
            </a:bodyPr>
            <a:lstStyle/>
            <a:p>
              <a:pPr algn="ctr"/>
              <a:r>
                <a:rPr lang="en-US" sz="1400" dirty="0" smtClean="0"/>
                <a:t>Cloud</a:t>
              </a:r>
              <a:endParaRPr lang="en-US" sz="1400" dirty="0"/>
            </a:p>
          </p:txBody>
        </p:sp>
      </p:grpSp>
      <p:sp>
        <p:nvSpPr>
          <p:cNvPr id="44" name="Title 1"/>
          <p:cNvSpPr txBox="1">
            <a:spLocks/>
          </p:cNvSpPr>
          <p:nvPr/>
        </p:nvSpPr>
        <p:spPr>
          <a:xfrm>
            <a:off x="457200" y="274640"/>
            <a:ext cx="8229600" cy="627405"/>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ts val="3200"/>
              </a:lnSpc>
              <a:spcBef>
                <a:spcPct val="0"/>
              </a:spcBef>
              <a:spcAft>
                <a:spcPts val="0"/>
              </a:spcAft>
              <a:buClrTx/>
              <a:buSzTx/>
              <a:buFontTx/>
              <a:buNone/>
              <a:tabLst/>
              <a:defRPr/>
            </a:pPr>
            <a:r>
              <a:rPr lang="en-US" sz="2700" dirty="0" err="1" smtClean="0">
                <a:solidFill>
                  <a:schemeClr val="accent3"/>
                </a:solidFill>
                <a:latin typeface="Segoe UI" pitchFamily="34" charset="0"/>
                <a:ea typeface="+mj-ea"/>
                <a:cs typeface="Segoe UI" pitchFamily="34" charset="0"/>
              </a:rPr>
              <a:t>Sharding</a:t>
            </a:r>
            <a:endParaRPr kumimoji="0" lang="en-US" sz="2700" b="0" i="0" u="none" strike="noStrike" kern="1200" cap="none" spc="0" normalizeH="0" baseline="0" noProof="0" dirty="0">
              <a:ln>
                <a:noFill/>
              </a:ln>
              <a:solidFill>
                <a:schemeClr val="accent3"/>
              </a:solidFill>
              <a:effectLst/>
              <a:uLnTx/>
              <a:uFillTx/>
              <a:latin typeface="Segoe UI" pitchFamily="34" charset="0"/>
              <a:ea typeface="+mj-ea"/>
              <a:cs typeface="Segoe UI" pitchFamily="34" charset="0"/>
            </a:endParaRPr>
          </a:p>
        </p:txBody>
      </p:sp>
      <p:grpSp>
        <p:nvGrpSpPr>
          <p:cNvPr id="39" name="Group 15"/>
          <p:cNvGrpSpPr/>
          <p:nvPr/>
        </p:nvGrpSpPr>
        <p:grpSpPr>
          <a:xfrm>
            <a:off x="556454" y="1744284"/>
            <a:ext cx="2455343" cy="4124268"/>
            <a:chOff x="179880" y="1212957"/>
            <a:chExt cx="3312828" cy="5066379"/>
          </a:xfrm>
        </p:grpSpPr>
        <p:grpSp>
          <p:nvGrpSpPr>
            <p:cNvPr id="40" name="Group 67"/>
            <p:cNvGrpSpPr/>
            <p:nvPr/>
          </p:nvGrpSpPr>
          <p:grpSpPr>
            <a:xfrm>
              <a:off x="179880" y="1212957"/>
              <a:ext cx="3312828" cy="4755106"/>
              <a:chOff x="434715" y="1197965"/>
              <a:chExt cx="2113614" cy="3323512"/>
            </a:xfrm>
          </p:grpSpPr>
          <p:grpSp>
            <p:nvGrpSpPr>
              <p:cNvPr id="49" name="Group 3"/>
              <p:cNvGrpSpPr/>
              <p:nvPr/>
            </p:nvGrpSpPr>
            <p:grpSpPr>
              <a:xfrm>
                <a:off x="530900" y="1197965"/>
                <a:ext cx="1821001" cy="3323512"/>
                <a:chOff x="381000" y="838204"/>
                <a:chExt cx="2057401" cy="4952996"/>
              </a:xfrm>
            </p:grpSpPr>
            <p:sp>
              <p:nvSpPr>
                <p:cNvPr id="59" name="Flowchart: Magnetic Disk 58"/>
                <p:cNvSpPr/>
                <p:nvPr/>
              </p:nvSpPr>
              <p:spPr>
                <a:xfrm>
                  <a:off x="381000" y="3048000"/>
                  <a:ext cx="2057400" cy="2743200"/>
                </a:xfrm>
                <a:prstGeom prst="flowChartMagneticDisk">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p:txBody>
            </p:sp>
            <p:sp>
              <p:nvSpPr>
                <p:cNvPr id="60" name="Flowchart: Magnetic Disk 6"/>
                <p:cNvSpPr/>
                <p:nvPr/>
              </p:nvSpPr>
              <p:spPr>
                <a:xfrm>
                  <a:off x="381000" y="2590800"/>
                  <a:ext cx="2057400" cy="2743200"/>
                </a:xfrm>
                <a:prstGeom prst="flowChartMagneticDisk">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p:txBody>
            </p:sp>
            <p:sp>
              <p:nvSpPr>
                <p:cNvPr id="61" name="Flowchart: Magnetic Disk 60"/>
                <p:cNvSpPr/>
                <p:nvPr/>
              </p:nvSpPr>
              <p:spPr>
                <a:xfrm>
                  <a:off x="381000" y="2133600"/>
                  <a:ext cx="2057400" cy="2743200"/>
                </a:xfrm>
                <a:prstGeom prst="flowChartMagneticDisk">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p:txBody>
            </p:sp>
            <p:grpSp>
              <p:nvGrpSpPr>
                <p:cNvPr id="62" name="Group 20"/>
                <p:cNvGrpSpPr/>
                <p:nvPr/>
              </p:nvGrpSpPr>
              <p:grpSpPr>
                <a:xfrm>
                  <a:off x="381000" y="838204"/>
                  <a:ext cx="2057401" cy="3581396"/>
                  <a:chOff x="381000" y="838204"/>
                  <a:chExt cx="2057401" cy="3581396"/>
                </a:xfrm>
              </p:grpSpPr>
              <p:sp>
                <p:nvSpPr>
                  <p:cNvPr id="63" name="Flowchart: Magnetic Disk 62"/>
                  <p:cNvSpPr/>
                  <p:nvPr/>
                </p:nvSpPr>
                <p:spPr>
                  <a:xfrm>
                    <a:off x="381000" y="1676400"/>
                    <a:ext cx="2057400" cy="2743200"/>
                  </a:xfrm>
                  <a:prstGeom prst="flowChartMagneticDisk">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a:p>
                    <a:pPr algn="ctr"/>
                    <a:endParaRPr lang="en-US" sz="1200" dirty="0" smtClean="0">
                      <a:solidFill>
                        <a:schemeClr val="bg1"/>
                      </a:solidFill>
                    </a:endParaRPr>
                  </a:p>
                  <a:p>
                    <a:pPr algn="ctr"/>
                    <a:endParaRPr lang="en-US" sz="1050" dirty="0" smtClean="0">
                      <a:solidFill>
                        <a:schemeClr val="bg1"/>
                      </a:solidFill>
                    </a:endParaRPr>
                  </a:p>
                  <a:p>
                    <a:pPr algn="ctr"/>
                    <a:r>
                      <a:rPr lang="en-US" sz="1400" dirty="0" smtClean="0">
                        <a:solidFill>
                          <a:schemeClr val="bg1"/>
                        </a:solidFill>
                      </a:rPr>
                      <a:t>Customer Credit Card #</a:t>
                    </a:r>
                    <a:endParaRPr lang="en-US" sz="1600" dirty="0" smtClean="0">
                      <a:solidFill>
                        <a:schemeClr val="bg1"/>
                      </a:solidFill>
                    </a:endParaRPr>
                  </a:p>
                  <a:p>
                    <a:pPr algn="ctr"/>
                    <a:endParaRPr lang="en-US" sz="1400" dirty="0" smtClean="0">
                      <a:solidFill>
                        <a:schemeClr val="bg1"/>
                      </a:solidFill>
                    </a:endParaRPr>
                  </a:p>
                </p:txBody>
              </p:sp>
              <p:sp>
                <p:nvSpPr>
                  <p:cNvPr id="64" name="Flowchart: Magnetic Disk 63"/>
                  <p:cNvSpPr/>
                  <p:nvPr/>
                </p:nvSpPr>
                <p:spPr>
                  <a:xfrm>
                    <a:off x="381000" y="1080544"/>
                    <a:ext cx="2057400" cy="2743200"/>
                  </a:xfrm>
                  <a:prstGeom prst="flowChartMagneticDisk">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a:p>
                    <a:pPr algn="ctr"/>
                    <a:endParaRPr lang="en-US" sz="900" dirty="0" smtClean="0">
                      <a:solidFill>
                        <a:schemeClr val="bg1"/>
                      </a:solidFill>
                    </a:endParaRPr>
                  </a:p>
                  <a:p>
                    <a:pPr algn="ctr"/>
                    <a:r>
                      <a:rPr lang="en-US" sz="1400" dirty="0" smtClean="0">
                        <a:solidFill>
                          <a:schemeClr val="bg1"/>
                        </a:solidFill>
                      </a:rPr>
                      <a:t>Shipping Information</a:t>
                    </a:r>
                  </a:p>
                </p:txBody>
              </p:sp>
              <p:sp>
                <p:nvSpPr>
                  <p:cNvPr id="65" name="Flowchart: Magnetic Disk 11"/>
                  <p:cNvSpPr/>
                  <p:nvPr/>
                </p:nvSpPr>
                <p:spPr>
                  <a:xfrm>
                    <a:off x="381000" y="1219201"/>
                    <a:ext cx="2057400" cy="1899430"/>
                  </a:xfrm>
                  <a:prstGeom prst="flowChartMagneticDisk">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smtClean="0">
                      <a:solidFill>
                        <a:schemeClr val="bg1"/>
                      </a:solidFill>
                    </a:endParaRPr>
                  </a:p>
                  <a:p>
                    <a:pPr algn="ctr"/>
                    <a:endParaRPr lang="en-US" dirty="0" smtClean="0">
                      <a:solidFill>
                        <a:schemeClr val="bg1"/>
                      </a:solidFill>
                    </a:endParaRPr>
                  </a:p>
                  <a:p>
                    <a:pPr algn="ctr"/>
                    <a:endParaRPr lang="en-US" sz="1200" dirty="0" smtClean="0">
                      <a:solidFill>
                        <a:schemeClr val="bg1"/>
                      </a:solidFill>
                    </a:endParaRPr>
                  </a:p>
                  <a:p>
                    <a:pPr algn="ctr"/>
                    <a:r>
                      <a:rPr lang="en-US" sz="1400" dirty="0" smtClean="0">
                        <a:solidFill>
                          <a:schemeClr val="bg1"/>
                        </a:solidFill>
                      </a:rPr>
                      <a:t>Last Name</a:t>
                    </a:r>
                    <a:endParaRPr lang="en-US" sz="1400" dirty="0">
                      <a:solidFill>
                        <a:schemeClr val="bg1"/>
                      </a:solidFill>
                    </a:endParaRPr>
                  </a:p>
                </p:txBody>
              </p:sp>
              <p:sp>
                <p:nvSpPr>
                  <p:cNvPr id="66" name="Flowchart: Magnetic Disk 65"/>
                  <p:cNvSpPr/>
                  <p:nvPr/>
                </p:nvSpPr>
                <p:spPr>
                  <a:xfrm>
                    <a:off x="381000" y="1066800"/>
                    <a:ext cx="2057400" cy="1342676"/>
                  </a:xfrm>
                  <a:prstGeom prst="flowChartMagneticDisk">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200" dirty="0" smtClean="0">
                      <a:solidFill>
                        <a:schemeClr val="bg1"/>
                      </a:solidFill>
                    </a:endParaRPr>
                  </a:p>
                  <a:p>
                    <a:pPr algn="ctr"/>
                    <a:endParaRPr lang="en-US" sz="1200" dirty="0" smtClean="0">
                      <a:solidFill>
                        <a:schemeClr val="bg1"/>
                      </a:solidFill>
                    </a:endParaRPr>
                  </a:p>
                  <a:p>
                    <a:pPr algn="ctr"/>
                    <a:r>
                      <a:rPr lang="en-US" sz="1400" dirty="0" smtClean="0">
                        <a:solidFill>
                          <a:schemeClr val="bg1"/>
                        </a:solidFill>
                      </a:rPr>
                      <a:t>First Name</a:t>
                    </a:r>
                    <a:endParaRPr lang="en-US" sz="1400" dirty="0">
                      <a:solidFill>
                        <a:schemeClr val="bg1"/>
                      </a:solidFill>
                    </a:endParaRPr>
                  </a:p>
                </p:txBody>
              </p:sp>
              <p:sp>
                <p:nvSpPr>
                  <p:cNvPr id="67" name="Flowchart: Magnetic Disk 66"/>
                  <p:cNvSpPr/>
                  <p:nvPr/>
                </p:nvSpPr>
                <p:spPr>
                  <a:xfrm>
                    <a:off x="381000" y="838204"/>
                    <a:ext cx="2057401" cy="914399"/>
                  </a:xfrm>
                  <a:prstGeom prst="flowChartMagneticDisk">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400" dirty="0" smtClean="0">
                      <a:solidFill>
                        <a:schemeClr val="bg1"/>
                      </a:solidFill>
                    </a:endParaRPr>
                  </a:p>
                  <a:p>
                    <a:pPr algn="ctr"/>
                    <a:endParaRPr lang="en-US" sz="1400" dirty="0" smtClean="0">
                      <a:solidFill>
                        <a:schemeClr val="bg1"/>
                      </a:solidFill>
                    </a:endParaRPr>
                  </a:p>
                  <a:p>
                    <a:pPr algn="ctr"/>
                    <a:endParaRPr lang="en-US" sz="1400" dirty="0" smtClean="0">
                      <a:solidFill>
                        <a:schemeClr val="bg1"/>
                      </a:solidFill>
                    </a:endParaRPr>
                  </a:p>
                  <a:p>
                    <a:pPr algn="ctr"/>
                    <a:endParaRPr lang="en-US" sz="1400" dirty="0" smtClean="0">
                      <a:solidFill>
                        <a:schemeClr val="bg1"/>
                      </a:solidFill>
                    </a:endParaRPr>
                  </a:p>
                  <a:p>
                    <a:pPr algn="ctr"/>
                    <a:endParaRPr lang="en-US" sz="1400" dirty="0" smtClean="0">
                      <a:solidFill>
                        <a:schemeClr val="bg1"/>
                      </a:solidFill>
                    </a:endParaRPr>
                  </a:p>
                  <a:p>
                    <a:pPr algn="ctr"/>
                    <a:endParaRPr lang="en-US" sz="1100" dirty="0" smtClean="0">
                      <a:solidFill>
                        <a:schemeClr val="bg1"/>
                      </a:solidFill>
                    </a:endParaRPr>
                  </a:p>
                  <a:p>
                    <a:pPr algn="ctr"/>
                    <a:r>
                      <a:rPr lang="en-US" sz="1400" dirty="0" smtClean="0">
                        <a:solidFill>
                          <a:schemeClr val="bg1"/>
                        </a:solidFill>
                      </a:rPr>
                      <a:t>						</a:t>
                    </a:r>
                    <a:endParaRPr lang="en-US" sz="1400" dirty="0">
                      <a:solidFill>
                        <a:schemeClr val="bg1"/>
                      </a:solidFill>
                    </a:endParaRPr>
                  </a:p>
                </p:txBody>
              </p:sp>
            </p:grpSp>
          </p:grpSp>
          <p:sp>
            <p:nvSpPr>
              <p:cNvPr id="54" name="TextBox 53"/>
              <p:cNvSpPr txBox="1"/>
              <p:nvPr/>
            </p:nvSpPr>
            <p:spPr>
              <a:xfrm>
                <a:off x="434715" y="1454048"/>
                <a:ext cx="2113614" cy="264256"/>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sz="1400" dirty="0" smtClean="0">
                    <a:solidFill>
                      <a:schemeClr val="bg1"/>
                    </a:solidFill>
                  </a:rPr>
                  <a:t>Contact ID</a:t>
                </a:r>
                <a:endParaRPr lang="en-US" sz="1400" dirty="0">
                  <a:solidFill>
                    <a:schemeClr val="bg1"/>
                  </a:solidFill>
                </a:endParaRPr>
              </a:p>
            </p:txBody>
          </p:sp>
        </p:grpSp>
        <p:sp>
          <p:nvSpPr>
            <p:cNvPr id="46" name="TextBox 45"/>
            <p:cNvSpPr txBox="1"/>
            <p:nvPr/>
          </p:nvSpPr>
          <p:spPr>
            <a:xfrm>
              <a:off x="297279" y="3950392"/>
              <a:ext cx="2993600" cy="1058630"/>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endParaRPr lang="en-US" sz="1200" dirty="0" smtClean="0">
                <a:solidFill>
                  <a:schemeClr val="bg1"/>
                </a:solidFill>
              </a:endParaRPr>
            </a:p>
            <a:p>
              <a:pPr algn="ctr"/>
              <a:endParaRPr lang="en-US" sz="1200" dirty="0" smtClean="0">
                <a:solidFill>
                  <a:schemeClr val="bg1"/>
                </a:solidFill>
              </a:endParaRPr>
            </a:p>
            <a:p>
              <a:pPr algn="ctr"/>
              <a:endParaRPr lang="en-US" sz="1200" dirty="0" smtClean="0">
                <a:solidFill>
                  <a:schemeClr val="bg1"/>
                </a:solidFill>
              </a:endParaRPr>
            </a:p>
            <a:p>
              <a:pPr algn="ctr"/>
              <a:r>
                <a:rPr lang="en-US" sz="1400" dirty="0" smtClean="0">
                  <a:solidFill>
                    <a:schemeClr val="bg1"/>
                  </a:solidFill>
                </a:rPr>
                <a:t>Social Security #</a:t>
              </a:r>
              <a:endParaRPr lang="en-US" sz="1400" dirty="0">
                <a:solidFill>
                  <a:schemeClr val="bg1"/>
                </a:solidFill>
              </a:endParaRPr>
            </a:p>
          </p:txBody>
        </p:sp>
        <p:sp>
          <p:nvSpPr>
            <p:cNvPr id="47" name="TextBox 46"/>
            <p:cNvSpPr txBox="1"/>
            <p:nvPr/>
          </p:nvSpPr>
          <p:spPr>
            <a:xfrm>
              <a:off x="657228" y="5091512"/>
              <a:ext cx="2143125" cy="378083"/>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sz="1400" dirty="0" smtClean="0">
                  <a:solidFill>
                    <a:schemeClr val="bg1"/>
                  </a:solidFill>
                </a:rPr>
                <a:t>Billing Data</a:t>
              </a:r>
              <a:endParaRPr lang="en-US" dirty="0">
                <a:solidFill>
                  <a:schemeClr val="bg1"/>
                </a:solidFill>
              </a:endParaRPr>
            </a:p>
          </p:txBody>
        </p:sp>
        <p:sp>
          <p:nvSpPr>
            <p:cNvPr id="48" name="TextBox 47"/>
            <p:cNvSpPr txBox="1"/>
            <p:nvPr/>
          </p:nvSpPr>
          <p:spPr>
            <a:xfrm>
              <a:off x="409943" y="5542076"/>
              <a:ext cx="2690162" cy="737260"/>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sz="1400" dirty="0" smtClean="0">
                  <a:solidFill>
                    <a:schemeClr val="bg1"/>
                  </a:solidFill>
                </a:rPr>
                <a:t>Other Information</a:t>
              </a:r>
            </a:p>
            <a:p>
              <a:pPr algn="ctr"/>
              <a:endParaRPr lang="en-US" dirty="0">
                <a:solidFill>
                  <a:schemeClr val="bg1"/>
                </a:solidFill>
              </a:endParaRPr>
            </a:p>
          </p:txBody>
        </p:sp>
      </p:grpSp>
      <p:sp>
        <p:nvSpPr>
          <p:cNvPr id="68" name="TextBox 67"/>
          <p:cNvSpPr txBox="1"/>
          <p:nvPr/>
        </p:nvSpPr>
        <p:spPr>
          <a:xfrm>
            <a:off x="314461" y="5754908"/>
            <a:ext cx="2813553" cy="307777"/>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sz="1400" dirty="0" smtClean="0">
                <a:solidFill>
                  <a:schemeClr val="tx1"/>
                </a:solidFill>
              </a:rPr>
              <a:t>On Premises</a:t>
            </a:r>
            <a:endParaRPr lang="en-US" sz="1400" dirty="0">
              <a:solidFill>
                <a:schemeClr val="tx1"/>
              </a:solidFill>
            </a:endParaRPr>
          </a:p>
        </p:txBody>
      </p:sp>
    </p:spTree>
    <p:extLst>
      <p:ext uri="{BB962C8B-B14F-4D97-AF65-F5344CB8AC3E}">
        <p14:creationId xmlns:p14="http://schemas.microsoft.com/office/powerpoint/2010/main" val="35556070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Cloud 54"/>
          <p:cNvSpPr/>
          <p:nvPr/>
        </p:nvSpPr>
        <p:spPr>
          <a:xfrm>
            <a:off x="4298956" y="1321871"/>
            <a:ext cx="3832673" cy="4662550"/>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15"/>
          <p:cNvGrpSpPr/>
          <p:nvPr/>
        </p:nvGrpSpPr>
        <p:grpSpPr>
          <a:xfrm>
            <a:off x="556454" y="1744284"/>
            <a:ext cx="2455343" cy="4124268"/>
            <a:chOff x="179880" y="1212957"/>
            <a:chExt cx="3312828" cy="5066379"/>
          </a:xfrm>
        </p:grpSpPr>
        <p:grpSp>
          <p:nvGrpSpPr>
            <p:cNvPr id="5" name="Group 67"/>
            <p:cNvGrpSpPr/>
            <p:nvPr/>
          </p:nvGrpSpPr>
          <p:grpSpPr>
            <a:xfrm>
              <a:off x="179880" y="1212957"/>
              <a:ext cx="3312828" cy="4755106"/>
              <a:chOff x="434715" y="1197965"/>
              <a:chExt cx="2113614" cy="3323512"/>
            </a:xfrm>
          </p:grpSpPr>
          <p:grpSp>
            <p:nvGrpSpPr>
              <p:cNvPr id="6" name="Group 3"/>
              <p:cNvGrpSpPr/>
              <p:nvPr/>
            </p:nvGrpSpPr>
            <p:grpSpPr>
              <a:xfrm>
                <a:off x="530900" y="1197965"/>
                <a:ext cx="1821001" cy="3323512"/>
                <a:chOff x="381000" y="838204"/>
                <a:chExt cx="2057401" cy="4952996"/>
              </a:xfrm>
            </p:grpSpPr>
            <p:sp>
              <p:nvSpPr>
                <p:cNvPr id="23" name="Flowchart: Magnetic Disk 22"/>
                <p:cNvSpPr/>
                <p:nvPr/>
              </p:nvSpPr>
              <p:spPr>
                <a:xfrm>
                  <a:off x="381000" y="3048000"/>
                  <a:ext cx="2057400" cy="2743200"/>
                </a:xfrm>
                <a:prstGeom prst="flowChartMagneticDisk">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p:txBody>
            </p:sp>
            <p:sp>
              <p:nvSpPr>
                <p:cNvPr id="24" name="Flowchart: Magnetic Disk 6"/>
                <p:cNvSpPr/>
                <p:nvPr/>
              </p:nvSpPr>
              <p:spPr>
                <a:xfrm>
                  <a:off x="381000" y="2590800"/>
                  <a:ext cx="2057400" cy="2743200"/>
                </a:xfrm>
                <a:prstGeom prst="flowChartMagneticDisk">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p:txBody>
            </p:sp>
            <p:sp>
              <p:nvSpPr>
                <p:cNvPr id="25" name="Flowchart: Magnetic Disk 24"/>
                <p:cNvSpPr/>
                <p:nvPr/>
              </p:nvSpPr>
              <p:spPr>
                <a:xfrm>
                  <a:off x="381000" y="2133600"/>
                  <a:ext cx="2057400" cy="2743200"/>
                </a:xfrm>
                <a:prstGeom prst="flowChartMagneticDisk">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p:txBody>
            </p:sp>
            <p:grpSp>
              <p:nvGrpSpPr>
                <p:cNvPr id="7" name="Group 20"/>
                <p:cNvGrpSpPr/>
                <p:nvPr/>
              </p:nvGrpSpPr>
              <p:grpSpPr>
                <a:xfrm>
                  <a:off x="381000" y="838204"/>
                  <a:ext cx="2057401" cy="3581396"/>
                  <a:chOff x="381000" y="838204"/>
                  <a:chExt cx="2057401" cy="3581396"/>
                </a:xfrm>
              </p:grpSpPr>
              <p:sp>
                <p:nvSpPr>
                  <p:cNvPr id="27" name="Flowchart: Magnetic Disk 26"/>
                  <p:cNvSpPr/>
                  <p:nvPr/>
                </p:nvSpPr>
                <p:spPr>
                  <a:xfrm>
                    <a:off x="381000" y="1676400"/>
                    <a:ext cx="2057400" cy="2743200"/>
                  </a:xfrm>
                  <a:prstGeom prst="flowChartMagneticDisk">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a:p>
                    <a:pPr algn="ctr"/>
                    <a:endParaRPr lang="en-US" sz="1200" dirty="0" smtClean="0">
                      <a:solidFill>
                        <a:schemeClr val="bg1"/>
                      </a:solidFill>
                    </a:endParaRPr>
                  </a:p>
                  <a:p>
                    <a:pPr algn="ctr"/>
                    <a:endParaRPr lang="en-US" sz="1050" dirty="0" smtClean="0">
                      <a:solidFill>
                        <a:schemeClr val="bg1"/>
                      </a:solidFill>
                    </a:endParaRPr>
                  </a:p>
                  <a:p>
                    <a:pPr algn="ctr"/>
                    <a:r>
                      <a:rPr lang="en-US" sz="1400" dirty="0" smtClean="0">
                        <a:solidFill>
                          <a:schemeClr val="bg1"/>
                        </a:solidFill>
                      </a:rPr>
                      <a:t>Customer Credit Card #</a:t>
                    </a:r>
                    <a:endParaRPr lang="en-US" sz="1600" dirty="0" smtClean="0">
                      <a:solidFill>
                        <a:schemeClr val="bg1"/>
                      </a:solidFill>
                    </a:endParaRPr>
                  </a:p>
                  <a:p>
                    <a:pPr algn="ctr"/>
                    <a:endParaRPr lang="en-US" sz="1400" dirty="0" smtClean="0">
                      <a:solidFill>
                        <a:schemeClr val="bg1"/>
                      </a:solidFill>
                    </a:endParaRPr>
                  </a:p>
                </p:txBody>
              </p:sp>
              <p:sp>
                <p:nvSpPr>
                  <p:cNvPr id="28" name="Flowchart: Magnetic Disk 27"/>
                  <p:cNvSpPr/>
                  <p:nvPr/>
                </p:nvSpPr>
                <p:spPr>
                  <a:xfrm>
                    <a:off x="381000" y="1080544"/>
                    <a:ext cx="2057400" cy="2743200"/>
                  </a:xfrm>
                  <a:prstGeom prst="flowChartMagneticDisk">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a:p>
                    <a:pPr algn="ctr"/>
                    <a:endParaRPr lang="en-US" dirty="0" smtClean="0">
                      <a:solidFill>
                        <a:schemeClr val="bg1"/>
                      </a:solidFill>
                    </a:endParaRPr>
                  </a:p>
                  <a:p>
                    <a:pPr algn="ctr"/>
                    <a:endParaRPr lang="en-US" sz="900" dirty="0" smtClean="0">
                      <a:solidFill>
                        <a:schemeClr val="bg1"/>
                      </a:solidFill>
                    </a:endParaRPr>
                  </a:p>
                  <a:p>
                    <a:pPr algn="ctr"/>
                    <a:r>
                      <a:rPr lang="en-US" sz="1400" dirty="0" smtClean="0">
                        <a:solidFill>
                          <a:schemeClr val="bg1"/>
                        </a:solidFill>
                      </a:rPr>
                      <a:t>Shipping Information</a:t>
                    </a:r>
                  </a:p>
                </p:txBody>
              </p:sp>
              <p:sp>
                <p:nvSpPr>
                  <p:cNvPr id="29" name="Flowchart: Magnetic Disk 11"/>
                  <p:cNvSpPr/>
                  <p:nvPr/>
                </p:nvSpPr>
                <p:spPr>
                  <a:xfrm>
                    <a:off x="381000" y="1219201"/>
                    <a:ext cx="2057400" cy="1899430"/>
                  </a:xfrm>
                  <a:prstGeom prst="flowChartMagneticDisk">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smtClean="0">
                      <a:solidFill>
                        <a:schemeClr val="bg1"/>
                      </a:solidFill>
                    </a:endParaRPr>
                  </a:p>
                  <a:p>
                    <a:pPr algn="ctr"/>
                    <a:endParaRPr lang="en-US" dirty="0" smtClean="0">
                      <a:solidFill>
                        <a:schemeClr val="bg1"/>
                      </a:solidFill>
                    </a:endParaRPr>
                  </a:p>
                  <a:p>
                    <a:pPr algn="ctr"/>
                    <a:endParaRPr lang="en-US" sz="1200" dirty="0" smtClean="0">
                      <a:solidFill>
                        <a:schemeClr val="bg1"/>
                      </a:solidFill>
                    </a:endParaRPr>
                  </a:p>
                  <a:p>
                    <a:pPr algn="ctr"/>
                    <a:r>
                      <a:rPr lang="en-US" sz="1400" dirty="0" smtClean="0">
                        <a:solidFill>
                          <a:schemeClr val="bg1"/>
                        </a:solidFill>
                      </a:rPr>
                      <a:t>Last Name</a:t>
                    </a:r>
                    <a:endParaRPr lang="en-US" sz="1400" dirty="0">
                      <a:solidFill>
                        <a:schemeClr val="bg1"/>
                      </a:solidFill>
                    </a:endParaRPr>
                  </a:p>
                </p:txBody>
              </p:sp>
              <p:sp>
                <p:nvSpPr>
                  <p:cNvPr id="30" name="Flowchart: Magnetic Disk 29"/>
                  <p:cNvSpPr/>
                  <p:nvPr/>
                </p:nvSpPr>
                <p:spPr>
                  <a:xfrm>
                    <a:off x="381000" y="1066800"/>
                    <a:ext cx="2057400" cy="1342676"/>
                  </a:xfrm>
                  <a:prstGeom prst="flowChartMagneticDisk">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200" dirty="0" smtClean="0">
                      <a:solidFill>
                        <a:schemeClr val="bg1"/>
                      </a:solidFill>
                    </a:endParaRPr>
                  </a:p>
                  <a:p>
                    <a:pPr algn="ctr"/>
                    <a:endParaRPr lang="en-US" sz="1200" dirty="0" smtClean="0">
                      <a:solidFill>
                        <a:schemeClr val="bg1"/>
                      </a:solidFill>
                    </a:endParaRPr>
                  </a:p>
                  <a:p>
                    <a:pPr algn="ctr"/>
                    <a:r>
                      <a:rPr lang="en-US" sz="1400" dirty="0" smtClean="0">
                        <a:solidFill>
                          <a:schemeClr val="bg1"/>
                        </a:solidFill>
                      </a:rPr>
                      <a:t>First Name</a:t>
                    </a:r>
                    <a:endParaRPr lang="en-US" sz="1400" dirty="0">
                      <a:solidFill>
                        <a:schemeClr val="bg1"/>
                      </a:solidFill>
                    </a:endParaRPr>
                  </a:p>
                </p:txBody>
              </p:sp>
              <p:sp>
                <p:nvSpPr>
                  <p:cNvPr id="31" name="Flowchart: Magnetic Disk 30"/>
                  <p:cNvSpPr/>
                  <p:nvPr/>
                </p:nvSpPr>
                <p:spPr>
                  <a:xfrm>
                    <a:off x="381000" y="838204"/>
                    <a:ext cx="2057401" cy="914399"/>
                  </a:xfrm>
                  <a:prstGeom prst="flowChartMagneticDisk">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400" dirty="0" smtClean="0">
                      <a:solidFill>
                        <a:schemeClr val="bg1"/>
                      </a:solidFill>
                    </a:endParaRPr>
                  </a:p>
                  <a:p>
                    <a:pPr algn="ctr"/>
                    <a:endParaRPr lang="en-US" sz="1400" dirty="0" smtClean="0">
                      <a:solidFill>
                        <a:schemeClr val="bg1"/>
                      </a:solidFill>
                    </a:endParaRPr>
                  </a:p>
                  <a:p>
                    <a:pPr algn="ctr"/>
                    <a:endParaRPr lang="en-US" sz="1400" dirty="0" smtClean="0">
                      <a:solidFill>
                        <a:schemeClr val="bg1"/>
                      </a:solidFill>
                    </a:endParaRPr>
                  </a:p>
                  <a:p>
                    <a:pPr algn="ctr"/>
                    <a:endParaRPr lang="en-US" sz="1400" dirty="0" smtClean="0">
                      <a:solidFill>
                        <a:schemeClr val="bg1"/>
                      </a:solidFill>
                    </a:endParaRPr>
                  </a:p>
                  <a:p>
                    <a:pPr algn="ctr"/>
                    <a:endParaRPr lang="en-US" sz="1400" dirty="0" smtClean="0">
                      <a:solidFill>
                        <a:schemeClr val="bg1"/>
                      </a:solidFill>
                    </a:endParaRPr>
                  </a:p>
                  <a:p>
                    <a:pPr algn="ctr"/>
                    <a:endParaRPr lang="en-US" sz="1100" dirty="0" smtClean="0">
                      <a:solidFill>
                        <a:schemeClr val="bg1"/>
                      </a:solidFill>
                    </a:endParaRPr>
                  </a:p>
                  <a:p>
                    <a:pPr algn="ctr"/>
                    <a:r>
                      <a:rPr lang="en-US" sz="1400" dirty="0" smtClean="0">
                        <a:solidFill>
                          <a:schemeClr val="bg1"/>
                        </a:solidFill>
                      </a:rPr>
                      <a:t>						</a:t>
                    </a:r>
                    <a:endParaRPr lang="en-US" sz="1400" dirty="0">
                      <a:solidFill>
                        <a:schemeClr val="bg1"/>
                      </a:solidFill>
                    </a:endParaRPr>
                  </a:p>
                </p:txBody>
              </p:sp>
            </p:grpSp>
          </p:grpSp>
          <p:sp>
            <p:nvSpPr>
              <p:cNvPr id="22" name="TextBox 21"/>
              <p:cNvSpPr txBox="1"/>
              <p:nvPr/>
            </p:nvSpPr>
            <p:spPr>
              <a:xfrm>
                <a:off x="434715" y="1454048"/>
                <a:ext cx="2113614" cy="264256"/>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sz="1400" dirty="0" smtClean="0">
                    <a:solidFill>
                      <a:schemeClr val="bg1"/>
                    </a:solidFill>
                  </a:rPr>
                  <a:t>Contact ID</a:t>
                </a:r>
                <a:endParaRPr lang="en-US" sz="1400" dirty="0">
                  <a:solidFill>
                    <a:schemeClr val="bg1"/>
                  </a:solidFill>
                </a:endParaRPr>
              </a:p>
            </p:txBody>
          </p:sp>
        </p:grpSp>
        <p:sp>
          <p:nvSpPr>
            <p:cNvPr id="18" name="TextBox 17"/>
            <p:cNvSpPr txBox="1"/>
            <p:nvPr/>
          </p:nvSpPr>
          <p:spPr>
            <a:xfrm>
              <a:off x="297279" y="3950392"/>
              <a:ext cx="2993600" cy="1058630"/>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endParaRPr lang="en-US" sz="1200" dirty="0" smtClean="0">
                <a:solidFill>
                  <a:schemeClr val="bg1"/>
                </a:solidFill>
              </a:endParaRPr>
            </a:p>
            <a:p>
              <a:pPr algn="ctr"/>
              <a:endParaRPr lang="en-US" sz="1200" dirty="0" smtClean="0">
                <a:solidFill>
                  <a:schemeClr val="bg1"/>
                </a:solidFill>
              </a:endParaRPr>
            </a:p>
            <a:p>
              <a:pPr algn="ctr"/>
              <a:endParaRPr lang="en-US" sz="1200" dirty="0" smtClean="0">
                <a:solidFill>
                  <a:schemeClr val="bg1"/>
                </a:solidFill>
              </a:endParaRPr>
            </a:p>
            <a:p>
              <a:pPr algn="ctr"/>
              <a:r>
                <a:rPr lang="en-US" sz="1400" dirty="0" smtClean="0">
                  <a:solidFill>
                    <a:schemeClr val="bg1"/>
                  </a:solidFill>
                </a:rPr>
                <a:t>Social Security #</a:t>
              </a:r>
              <a:endParaRPr lang="en-US" sz="1400" dirty="0">
                <a:solidFill>
                  <a:schemeClr val="bg1"/>
                </a:solidFill>
              </a:endParaRPr>
            </a:p>
          </p:txBody>
        </p:sp>
        <p:sp>
          <p:nvSpPr>
            <p:cNvPr id="19" name="TextBox 18"/>
            <p:cNvSpPr txBox="1"/>
            <p:nvPr/>
          </p:nvSpPr>
          <p:spPr>
            <a:xfrm>
              <a:off x="657228" y="5091512"/>
              <a:ext cx="2143125" cy="378083"/>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sz="1400" dirty="0" smtClean="0">
                  <a:solidFill>
                    <a:schemeClr val="bg1"/>
                  </a:solidFill>
                </a:rPr>
                <a:t>Billing Data</a:t>
              </a:r>
              <a:endParaRPr lang="en-US" dirty="0">
                <a:solidFill>
                  <a:schemeClr val="bg1"/>
                </a:solidFill>
              </a:endParaRPr>
            </a:p>
          </p:txBody>
        </p:sp>
        <p:sp>
          <p:nvSpPr>
            <p:cNvPr id="20" name="TextBox 19"/>
            <p:cNvSpPr txBox="1"/>
            <p:nvPr/>
          </p:nvSpPr>
          <p:spPr>
            <a:xfrm>
              <a:off x="409943" y="5542076"/>
              <a:ext cx="2690162" cy="737260"/>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sz="1400" dirty="0" smtClean="0">
                  <a:solidFill>
                    <a:schemeClr val="bg1"/>
                  </a:solidFill>
                </a:rPr>
                <a:t>Other Information</a:t>
              </a:r>
            </a:p>
            <a:p>
              <a:pPr algn="ctr"/>
              <a:endParaRPr lang="en-US" dirty="0">
                <a:solidFill>
                  <a:schemeClr val="bg1"/>
                </a:solidFill>
              </a:endParaRPr>
            </a:p>
          </p:txBody>
        </p:sp>
      </p:grpSp>
      <p:sp>
        <p:nvSpPr>
          <p:cNvPr id="33" name="TextBox 32"/>
          <p:cNvSpPr txBox="1"/>
          <p:nvPr/>
        </p:nvSpPr>
        <p:spPr>
          <a:xfrm>
            <a:off x="314461" y="5754908"/>
            <a:ext cx="2813553" cy="307777"/>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sz="1400" dirty="0" smtClean="0">
                <a:solidFill>
                  <a:schemeClr val="tx1"/>
                </a:solidFill>
              </a:rPr>
              <a:t>On Premises</a:t>
            </a:r>
            <a:endParaRPr lang="en-US" sz="1400" dirty="0">
              <a:solidFill>
                <a:schemeClr val="tx1"/>
              </a:solidFill>
            </a:endParaRPr>
          </a:p>
        </p:txBody>
      </p:sp>
      <p:grpSp>
        <p:nvGrpSpPr>
          <p:cNvPr id="11" name="Group 10"/>
          <p:cNvGrpSpPr/>
          <p:nvPr/>
        </p:nvGrpSpPr>
        <p:grpSpPr>
          <a:xfrm>
            <a:off x="5069179" y="2088747"/>
            <a:ext cx="3700749" cy="3372383"/>
            <a:chOff x="5069178" y="2088746"/>
            <a:chExt cx="3700749" cy="3372383"/>
          </a:xfrm>
        </p:grpSpPr>
        <p:grpSp>
          <p:nvGrpSpPr>
            <p:cNvPr id="8" name="Group 33"/>
            <p:cNvGrpSpPr/>
            <p:nvPr/>
          </p:nvGrpSpPr>
          <p:grpSpPr>
            <a:xfrm>
              <a:off x="5069178" y="3426598"/>
              <a:ext cx="2069744" cy="1831250"/>
              <a:chOff x="326080" y="2017670"/>
              <a:chExt cx="2858750" cy="4504349"/>
            </a:xfrm>
            <a:solidFill>
              <a:srgbClr val="00B050"/>
            </a:solidFill>
          </p:grpSpPr>
          <p:grpSp>
            <p:nvGrpSpPr>
              <p:cNvPr id="9" name="Group 3"/>
              <p:cNvGrpSpPr/>
              <p:nvPr/>
            </p:nvGrpSpPr>
            <p:grpSpPr>
              <a:xfrm>
                <a:off x="330638" y="2017670"/>
                <a:ext cx="2854192" cy="4504349"/>
                <a:chOff x="381000" y="1676402"/>
                <a:chExt cx="2057400" cy="4691807"/>
              </a:xfrm>
              <a:grpFill/>
            </p:grpSpPr>
            <p:sp>
              <p:nvSpPr>
                <p:cNvPr id="41" name="Flowchart: Magnetic Disk 40"/>
                <p:cNvSpPr/>
                <p:nvPr/>
              </p:nvSpPr>
              <p:spPr>
                <a:xfrm>
                  <a:off x="381000" y="3047998"/>
                  <a:ext cx="2057400" cy="3320211"/>
                </a:xfrm>
                <a:prstGeom prst="flowChartMagneticDisk">
                  <a:avLst/>
                </a:prstGeom>
                <a:grp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a:p>
                  <a:pPr algn="ctr"/>
                  <a:endParaRPr lang="en-US" dirty="0" smtClean="0"/>
                </a:p>
                <a:p>
                  <a:pPr algn="ctr"/>
                  <a:endParaRPr lang="en-US" dirty="0" smtClean="0"/>
                </a:p>
                <a:p>
                  <a:pPr algn="ctr"/>
                  <a:endParaRPr lang="en-US" dirty="0" smtClean="0"/>
                </a:p>
              </p:txBody>
            </p:sp>
            <p:sp>
              <p:nvSpPr>
                <p:cNvPr id="42" name="Flowchart: Magnetic Disk 6"/>
                <p:cNvSpPr/>
                <p:nvPr/>
              </p:nvSpPr>
              <p:spPr>
                <a:xfrm>
                  <a:off x="381000" y="2590800"/>
                  <a:ext cx="2057400" cy="2743200"/>
                </a:xfrm>
                <a:prstGeom prst="flowChartMagneticDisk">
                  <a:avLst/>
                </a:prstGeom>
                <a:grp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a:p>
                  <a:pPr algn="ctr"/>
                  <a:endParaRPr lang="en-US" dirty="0" smtClean="0"/>
                </a:p>
                <a:p>
                  <a:pPr algn="ctr"/>
                  <a:endParaRPr lang="en-US" dirty="0" smtClean="0"/>
                </a:p>
                <a:p>
                  <a:pPr algn="ctr"/>
                  <a:endParaRPr lang="en-US" dirty="0" smtClean="0"/>
                </a:p>
              </p:txBody>
            </p:sp>
            <p:sp>
              <p:nvSpPr>
                <p:cNvPr id="43" name="Flowchart: Magnetic Disk 42"/>
                <p:cNvSpPr/>
                <p:nvPr/>
              </p:nvSpPr>
              <p:spPr>
                <a:xfrm>
                  <a:off x="381000" y="2133599"/>
                  <a:ext cx="2057400" cy="2177535"/>
                </a:xfrm>
                <a:prstGeom prst="flowChartMagneticDisk">
                  <a:avLst/>
                </a:prstGeom>
                <a:grp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a:p>
                  <a:pPr algn="ctr"/>
                  <a:endParaRPr lang="en-US" dirty="0" smtClean="0"/>
                </a:p>
                <a:p>
                  <a:pPr algn="ctr"/>
                  <a:endParaRPr lang="en-US" dirty="0" smtClean="0"/>
                </a:p>
                <a:p>
                  <a:pPr algn="ctr"/>
                  <a:endParaRPr lang="en-US" dirty="0" smtClean="0"/>
                </a:p>
              </p:txBody>
            </p:sp>
            <p:sp>
              <p:nvSpPr>
                <p:cNvPr id="45" name="Flowchart: Magnetic Disk 44"/>
                <p:cNvSpPr/>
                <p:nvPr/>
              </p:nvSpPr>
              <p:spPr>
                <a:xfrm>
                  <a:off x="381000" y="1676402"/>
                  <a:ext cx="2057400" cy="1611875"/>
                </a:xfrm>
                <a:prstGeom prst="flowChartMagneticDisk">
                  <a:avLst/>
                </a:prstGeom>
                <a:grp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a:p>
                  <a:pPr algn="ctr"/>
                  <a:r>
                    <a:rPr lang="en-US" sz="1400" dirty="0" smtClean="0"/>
                    <a:t>£!”$&amp;$%!&amp;£%</a:t>
                  </a:r>
                  <a:endParaRPr lang="en-US" sz="1600" dirty="0" smtClean="0"/>
                </a:p>
                <a:p>
                  <a:pPr algn="ctr"/>
                  <a:endParaRPr lang="en-US" sz="1400" dirty="0" smtClean="0"/>
                </a:p>
              </p:txBody>
            </p:sp>
          </p:grpSp>
          <p:sp>
            <p:nvSpPr>
              <p:cNvPr id="36" name="TextBox 35"/>
              <p:cNvSpPr txBox="1"/>
              <p:nvPr/>
            </p:nvSpPr>
            <p:spPr>
              <a:xfrm>
                <a:off x="362733" y="4605758"/>
                <a:ext cx="2769336" cy="757043"/>
              </a:xfrm>
              <a:prstGeom prst="rect">
                <a:avLst/>
              </a:prstGeom>
              <a:noFill/>
            </p:spPr>
            <p:txBody>
              <a:bodyPr wrap="square" rtlCol="0">
                <a:spAutoFit/>
              </a:bodyPr>
              <a:lstStyle/>
              <a:p>
                <a:pPr algn="ctr"/>
                <a:r>
                  <a:rPr lang="en-US" sz="1400" dirty="0" smtClean="0">
                    <a:solidFill>
                      <a:schemeClr val="bg1"/>
                    </a:solidFill>
                  </a:rPr>
                  <a:t>£”$&amp;!%*^(&amp;</a:t>
                </a:r>
                <a:endParaRPr lang="en-US" sz="1400" dirty="0">
                  <a:solidFill>
                    <a:schemeClr val="bg1"/>
                  </a:solidFill>
                </a:endParaRPr>
              </a:p>
            </p:txBody>
          </p:sp>
          <p:sp>
            <p:nvSpPr>
              <p:cNvPr id="37" name="TextBox 36"/>
              <p:cNvSpPr txBox="1"/>
              <p:nvPr/>
            </p:nvSpPr>
            <p:spPr>
              <a:xfrm>
                <a:off x="326080" y="3668799"/>
                <a:ext cx="2824546" cy="757043"/>
              </a:xfrm>
              <a:prstGeom prst="rect">
                <a:avLst/>
              </a:prstGeom>
              <a:noFill/>
            </p:spPr>
            <p:txBody>
              <a:bodyPr wrap="square" rtlCol="0">
                <a:spAutoFit/>
              </a:bodyPr>
              <a:lstStyle/>
              <a:p>
                <a:pPr algn="ctr"/>
                <a:r>
                  <a:rPr lang="en-US" sz="1400" dirty="0" smtClean="0">
                    <a:solidFill>
                      <a:schemeClr val="bg1"/>
                    </a:solidFill>
                  </a:rPr>
                  <a:t>!£$&amp;!%£&amp;%*</a:t>
                </a:r>
                <a:endParaRPr lang="en-US" dirty="0"/>
              </a:p>
            </p:txBody>
          </p:sp>
          <p:sp>
            <p:nvSpPr>
              <p:cNvPr id="38" name="TextBox 37"/>
              <p:cNvSpPr txBox="1"/>
              <p:nvPr/>
            </p:nvSpPr>
            <p:spPr>
              <a:xfrm>
                <a:off x="409943" y="5542077"/>
                <a:ext cx="2690162" cy="757043"/>
              </a:xfrm>
              <a:prstGeom prst="rect">
                <a:avLst/>
              </a:prstGeom>
              <a:noFill/>
            </p:spPr>
            <p:txBody>
              <a:bodyPr wrap="square" rtlCol="0">
                <a:spAutoFit/>
              </a:bodyPr>
              <a:lstStyle/>
              <a:p>
                <a:pPr algn="ctr"/>
                <a:r>
                  <a:rPr lang="en-US" sz="1400" dirty="0" smtClean="0">
                    <a:solidFill>
                      <a:schemeClr val="bg1"/>
                    </a:solidFill>
                  </a:rPr>
                  <a:t>^$”$&amp;%$”&amp;</a:t>
                </a:r>
                <a:endParaRPr lang="en-US" dirty="0"/>
              </a:p>
            </p:txBody>
          </p:sp>
        </p:grpSp>
        <p:grpSp>
          <p:nvGrpSpPr>
            <p:cNvPr id="10" name="Group 53"/>
            <p:cNvGrpSpPr/>
            <p:nvPr/>
          </p:nvGrpSpPr>
          <p:grpSpPr>
            <a:xfrm>
              <a:off x="5069178" y="2088746"/>
              <a:ext cx="2069744" cy="1658139"/>
              <a:chOff x="5283149" y="1853881"/>
              <a:chExt cx="2251279" cy="2303475"/>
            </a:xfrm>
            <a:solidFill>
              <a:srgbClr val="00B0F0"/>
            </a:solidFill>
          </p:grpSpPr>
          <p:sp>
            <p:nvSpPr>
              <p:cNvPr id="50" name="Flowchart: Magnetic Disk 49"/>
              <p:cNvSpPr/>
              <p:nvPr/>
            </p:nvSpPr>
            <p:spPr>
              <a:xfrm>
                <a:off x="5283149" y="2036363"/>
                <a:ext cx="2251278" cy="2120993"/>
              </a:xfrm>
              <a:prstGeom prst="flowChartMagneticDisk">
                <a:avLst/>
              </a:prstGeom>
              <a:grpFill/>
              <a:ln>
                <a:solidFill>
                  <a:schemeClr val="tx1"/>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a:p>
                <a:pPr algn="ctr"/>
                <a:endParaRPr lang="en-US" dirty="0" smtClean="0"/>
              </a:p>
              <a:p>
                <a:pPr algn="ctr"/>
                <a:endParaRPr lang="en-US" dirty="0" smtClean="0"/>
              </a:p>
              <a:p>
                <a:pPr algn="ctr"/>
                <a:endParaRPr lang="en-US" sz="100" dirty="0" smtClean="0"/>
              </a:p>
              <a:p>
                <a:pPr algn="ctr"/>
                <a:r>
                  <a:rPr lang="en-US" sz="1400" dirty="0" smtClean="0"/>
                  <a:t>Shipping Information</a:t>
                </a:r>
              </a:p>
            </p:txBody>
          </p:sp>
          <p:sp>
            <p:nvSpPr>
              <p:cNvPr id="51" name="Flowchart: Magnetic Disk 11"/>
              <p:cNvSpPr/>
              <p:nvPr/>
            </p:nvSpPr>
            <p:spPr>
              <a:xfrm>
                <a:off x="5283149" y="2171030"/>
                <a:ext cx="2251278" cy="1418121"/>
              </a:xfrm>
              <a:prstGeom prst="flowChartMagneticDisk">
                <a:avLst/>
              </a:prstGeom>
              <a:grpFill/>
              <a:ln>
                <a:solidFill>
                  <a:schemeClr val="tx1"/>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a:p>
                <a:pPr algn="ctr"/>
                <a:endParaRPr lang="en-US" sz="1050" dirty="0" smtClean="0"/>
              </a:p>
              <a:p>
                <a:pPr algn="ctr"/>
                <a:endParaRPr lang="en-US" sz="100" dirty="0" smtClean="0"/>
              </a:p>
              <a:p>
                <a:pPr algn="ctr"/>
                <a:r>
                  <a:rPr lang="en-US" sz="1400" dirty="0" smtClean="0"/>
                  <a:t>Last Name</a:t>
                </a:r>
                <a:endParaRPr lang="en-US" sz="1400" dirty="0"/>
              </a:p>
            </p:txBody>
          </p:sp>
          <p:sp>
            <p:nvSpPr>
              <p:cNvPr id="52" name="Flowchart: Magnetic Disk 51"/>
              <p:cNvSpPr/>
              <p:nvPr/>
            </p:nvSpPr>
            <p:spPr>
              <a:xfrm>
                <a:off x="5283149" y="2044171"/>
                <a:ext cx="2251278" cy="1020024"/>
              </a:xfrm>
              <a:prstGeom prst="flowChartMagneticDisk">
                <a:avLst/>
              </a:prstGeom>
              <a:grpFill/>
              <a:ln>
                <a:solidFill>
                  <a:schemeClr val="tx1"/>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smtClean="0"/>
              </a:p>
              <a:p>
                <a:pPr algn="ctr"/>
                <a:endParaRPr lang="en-US" sz="100" dirty="0" smtClean="0"/>
              </a:p>
              <a:p>
                <a:pPr algn="ctr"/>
                <a:r>
                  <a:rPr lang="en-US" sz="1400" dirty="0" smtClean="0"/>
                  <a:t>First Name</a:t>
                </a:r>
                <a:endParaRPr lang="en-US" sz="1400" dirty="0"/>
              </a:p>
            </p:txBody>
          </p:sp>
          <p:sp>
            <p:nvSpPr>
              <p:cNvPr id="53" name="Flowchart: Magnetic Disk 52"/>
              <p:cNvSpPr/>
              <p:nvPr/>
            </p:nvSpPr>
            <p:spPr>
              <a:xfrm>
                <a:off x="5283149" y="1853881"/>
                <a:ext cx="2251279" cy="761159"/>
              </a:xfrm>
              <a:prstGeom prst="flowChartMagneticDisk">
                <a:avLst/>
              </a:prstGeom>
              <a:grpFill/>
              <a:ln>
                <a:solidFill>
                  <a:schemeClr val="accent6">
                    <a:lumMod val="50000"/>
                  </a:schemeClr>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Contact ID</a:t>
                </a:r>
                <a:endParaRPr lang="en-US" sz="1400" dirty="0"/>
              </a:p>
            </p:txBody>
          </p:sp>
        </p:grpSp>
        <p:sp>
          <p:nvSpPr>
            <p:cNvPr id="56" name="TextBox 55"/>
            <p:cNvSpPr txBox="1"/>
            <p:nvPr/>
          </p:nvSpPr>
          <p:spPr>
            <a:xfrm>
              <a:off x="7015431" y="5153352"/>
              <a:ext cx="1754496" cy="307777"/>
            </a:xfrm>
            <a:prstGeom prst="rect">
              <a:avLst/>
            </a:prstGeom>
            <a:noFill/>
          </p:spPr>
          <p:txBody>
            <a:bodyPr wrap="square" rtlCol="0">
              <a:spAutoFit/>
            </a:bodyPr>
            <a:lstStyle/>
            <a:p>
              <a:pPr algn="ctr"/>
              <a:r>
                <a:rPr lang="en-US" sz="1400" dirty="0" smtClean="0"/>
                <a:t>On Premises</a:t>
              </a:r>
              <a:endParaRPr lang="en-US" sz="1400" dirty="0"/>
            </a:p>
          </p:txBody>
        </p:sp>
        <p:sp>
          <p:nvSpPr>
            <p:cNvPr id="57" name="TextBox 56"/>
            <p:cNvSpPr txBox="1"/>
            <p:nvPr/>
          </p:nvSpPr>
          <p:spPr>
            <a:xfrm>
              <a:off x="7015431" y="2764750"/>
              <a:ext cx="1754496" cy="307777"/>
            </a:xfrm>
            <a:prstGeom prst="rect">
              <a:avLst/>
            </a:prstGeom>
            <a:noFill/>
          </p:spPr>
          <p:txBody>
            <a:bodyPr wrap="square" rtlCol="0">
              <a:spAutoFit/>
            </a:bodyPr>
            <a:lstStyle/>
            <a:p>
              <a:pPr algn="ctr"/>
              <a:r>
                <a:rPr lang="en-US" sz="1400" dirty="0" smtClean="0">
                  <a:solidFill>
                    <a:schemeClr val="tx2">
                      <a:lumMod val="50000"/>
                    </a:schemeClr>
                  </a:solidFill>
                </a:rPr>
                <a:t>Cloud</a:t>
              </a:r>
              <a:endParaRPr lang="en-US" sz="1400" dirty="0">
                <a:solidFill>
                  <a:schemeClr val="tx2">
                    <a:lumMod val="50000"/>
                  </a:schemeClr>
                </a:solidFill>
              </a:endParaRPr>
            </a:p>
          </p:txBody>
        </p:sp>
      </p:grpSp>
      <p:sp>
        <p:nvSpPr>
          <p:cNvPr id="44" name="Title 1"/>
          <p:cNvSpPr txBox="1">
            <a:spLocks/>
          </p:cNvSpPr>
          <p:nvPr/>
        </p:nvSpPr>
        <p:spPr>
          <a:xfrm>
            <a:off x="457200" y="274640"/>
            <a:ext cx="8229600" cy="627405"/>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ts val="3200"/>
              </a:lnSpc>
              <a:spcBef>
                <a:spcPct val="0"/>
              </a:spcBef>
              <a:spcAft>
                <a:spcPts val="0"/>
              </a:spcAft>
              <a:buClrTx/>
              <a:buSzTx/>
              <a:buFontTx/>
              <a:buNone/>
              <a:tabLst/>
              <a:defRPr/>
            </a:pPr>
            <a:r>
              <a:rPr lang="en-US" sz="2700" dirty="0" smtClean="0">
                <a:solidFill>
                  <a:schemeClr val="accent3"/>
                </a:solidFill>
                <a:latin typeface="Segoe UI" pitchFamily="34" charset="0"/>
                <a:ea typeface="+mj-ea"/>
                <a:cs typeface="Segoe UI" pitchFamily="34" charset="0"/>
              </a:rPr>
              <a:t>Encryption</a:t>
            </a:r>
            <a:endParaRPr kumimoji="0" lang="en-US" sz="2700" b="0" i="0" u="none" strike="noStrike" kern="1200" cap="none" spc="0" normalizeH="0" baseline="0" noProof="0" dirty="0">
              <a:ln>
                <a:noFill/>
              </a:ln>
              <a:solidFill>
                <a:schemeClr val="accent3"/>
              </a:solidFill>
              <a:effectLst/>
              <a:uLnTx/>
              <a:uFillTx/>
              <a:latin typeface="Segoe UI" pitchFamily="34" charset="0"/>
              <a:ea typeface="+mj-ea"/>
              <a:cs typeface="Segoe UI" pitchFamily="34" charset="0"/>
            </a:endParaRPr>
          </a:p>
        </p:txBody>
      </p:sp>
    </p:spTree>
    <p:extLst>
      <p:ext uri="{BB962C8B-B14F-4D97-AF65-F5344CB8AC3E}">
        <p14:creationId xmlns:p14="http://schemas.microsoft.com/office/powerpoint/2010/main" val="23138110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65799" y="3224721"/>
            <a:ext cx="7843790" cy="609399"/>
          </a:xfrm>
        </p:spPr>
        <p:txBody>
          <a:bodyPr>
            <a:noAutofit/>
          </a:bodyPr>
          <a:lstStyle/>
          <a:p>
            <a:r>
              <a:rPr lang="en-GB" sz="8000" dirty="0" smtClean="0"/>
              <a:t>Data choices</a:t>
            </a:r>
            <a:endParaRPr lang="en-GB" sz="8000" dirty="0"/>
          </a:p>
        </p:txBody>
      </p:sp>
    </p:spTree>
    <p:extLst>
      <p:ext uri="{BB962C8B-B14F-4D97-AF65-F5344CB8AC3E}">
        <p14:creationId xmlns:p14="http://schemas.microsoft.com/office/powerpoint/2010/main" val="4228185406"/>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You have many choices for data</a:t>
            </a:r>
            <a:endParaRPr lang="en-US" sz="4000" dirty="0"/>
          </a:p>
        </p:txBody>
      </p:sp>
      <p:sp>
        <p:nvSpPr>
          <p:cNvPr id="22" name="Content Placeholder 21"/>
          <p:cNvSpPr>
            <a:spLocks noGrp="1"/>
          </p:cNvSpPr>
          <p:nvPr>
            <p:ph idx="1"/>
          </p:nvPr>
        </p:nvSpPr>
        <p:spPr>
          <a:xfrm>
            <a:off x="5313146" y="1441563"/>
            <a:ext cx="3352840" cy="4921136"/>
          </a:xfrm>
        </p:spPr>
        <p:txBody>
          <a:bodyPr>
            <a:normAutofit fontScale="77500" lnSpcReduction="20000"/>
          </a:bodyPr>
          <a:lstStyle/>
          <a:p>
            <a:pPr marL="0" indent="0">
              <a:buNone/>
            </a:pPr>
            <a:r>
              <a:rPr lang="en-US" dirty="0" smtClean="0"/>
              <a:t>Relational </a:t>
            </a:r>
            <a:r>
              <a:rPr lang="en-US" dirty="0"/>
              <a:t>Database</a:t>
            </a:r>
          </a:p>
          <a:p>
            <a:pPr marL="0" indent="0">
              <a:buNone/>
            </a:pPr>
            <a:endParaRPr lang="en-US" dirty="0" smtClean="0"/>
          </a:p>
          <a:p>
            <a:pPr marL="0" indent="0">
              <a:buNone/>
            </a:pPr>
            <a:endParaRPr lang="en-US" dirty="0"/>
          </a:p>
          <a:p>
            <a:pPr marL="0" indent="0">
              <a:buNone/>
            </a:pPr>
            <a:r>
              <a:rPr lang="en-US" dirty="0" smtClean="0"/>
              <a:t>Structured Storage</a:t>
            </a:r>
            <a:endParaRPr lang="en-US" dirty="0"/>
          </a:p>
          <a:p>
            <a:pPr marL="0" indent="0">
              <a:buNone/>
            </a:pPr>
            <a:endParaRPr lang="en-US" dirty="0" smtClean="0"/>
          </a:p>
          <a:p>
            <a:pPr marL="0" indent="0">
              <a:buNone/>
            </a:pPr>
            <a:endParaRPr lang="en-US" dirty="0"/>
          </a:p>
          <a:p>
            <a:pPr marL="0" indent="0">
              <a:buNone/>
            </a:pPr>
            <a:r>
              <a:rPr lang="en-US" dirty="0"/>
              <a:t>Unstructured Storage</a:t>
            </a:r>
          </a:p>
          <a:p>
            <a:pPr marL="0" indent="0">
              <a:buNone/>
            </a:pPr>
            <a:endParaRPr lang="en-US" dirty="0"/>
          </a:p>
          <a:p>
            <a:endParaRPr lang="en-US" dirty="0" smtClean="0"/>
          </a:p>
          <a:p>
            <a:pPr marL="0" indent="0">
              <a:buNone/>
            </a:pPr>
            <a:endParaRPr lang="en-US" dirty="0" smtClean="0"/>
          </a:p>
          <a:p>
            <a:pPr marL="0" indent="0">
              <a:buNone/>
            </a:pPr>
            <a:r>
              <a:rPr lang="en-US" dirty="0" smtClean="0"/>
              <a:t>NTFS Drive</a:t>
            </a:r>
          </a:p>
          <a:p>
            <a:endParaRPr lang="en-US" dirty="0"/>
          </a:p>
          <a:p>
            <a:endParaRPr lang="en-US" dirty="0" smtClean="0"/>
          </a:p>
          <a:p>
            <a:pPr marL="0" indent="0">
              <a:buNone/>
            </a:pPr>
            <a:r>
              <a:rPr lang="en-US" dirty="0" smtClean="0"/>
              <a:t>Service Communication</a:t>
            </a:r>
            <a:endParaRPr lang="en-US" dirty="0"/>
          </a:p>
          <a:p>
            <a:endParaRPr lang="en-US" dirty="0"/>
          </a:p>
        </p:txBody>
      </p:sp>
      <p:grpSp>
        <p:nvGrpSpPr>
          <p:cNvPr id="10" name="Group 9"/>
          <p:cNvGrpSpPr/>
          <p:nvPr/>
        </p:nvGrpSpPr>
        <p:grpSpPr>
          <a:xfrm>
            <a:off x="3535504" y="5585459"/>
            <a:ext cx="990600" cy="792480"/>
            <a:chOff x="4038600" y="1739741"/>
            <a:chExt cx="990600" cy="792480"/>
          </a:xfrm>
        </p:grpSpPr>
        <p:sp>
          <p:nvSpPr>
            <p:cNvPr id="35" name="Rounded Rectangle 34"/>
            <p:cNvSpPr/>
            <p:nvPr/>
          </p:nvSpPr>
          <p:spPr bwMode="auto">
            <a:xfrm rot="16200000">
              <a:off x="4442460" y="1945481"/>
              <a:ext cx="182880" cy="990600"/>
            </a:xfrm>
            <a:prstGeom prst="roundRect">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36" name="Rounded Rectangle 35"/>
            <p:cNvSpPr/>
            <p:nvPr/>
          </p:nvSpPr>
          <p:spPr bwMode="auto">
            <a:xfrm rot="16200000">
              <a:off x="4122420" y="2372201"/>
              <a:ext cx="13716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37" name="Rounded Rectangle 36"/>
            <p:cNvSpPr/>
            <p:nvPr/>
          </p:nvSpPr>
          <p:spPr bwMode="auto">
            <a:xfrm rot="16200000">
              <a:off x="4351020" y="2372201"/>
              <a:ext cx="13716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38" name="Rounded Rectangle 37"/>
            <p:cNvSpPr/>
            <p:nvPr/>
          </p:nvSpPr>
          <p:spPr bwMode="auto">
            <a:xfrm rot="16200000">
              <a:off x="4579620" y="2372201"/>
              <a:ext cx="13716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39" name="Rounded Rectangle 38"/>
            <p:cNvSpPr/>
            <p:nvPr/>
          </p:nvSpPr>
          <p:spPr bwMode="auto">
            <a:xfrm rot="16200000">
              <a:off x="4808220" y="2372201"/>
              <a:ext cx="13716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40" name="Rounded Rectangle 39"/>
            <p:cNvSpPr/>
            <p:nvPr/>
          </p:nvSpPr>
          <p:spPr bwMode="auto">
            <a:xfrm rot="16200000">
              <a:off x="4442460" y="1640681"/>
              <a:ext cx="182880" cy="990600"/>
            </a:xfrm>
            <a:prstGeom prst="roundRect">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41" name="Rounded Rectangle 40"/>
            <p:cNvSpPr/>
            <p:nvPr/>
          </p:nvSpPr>
          <p:spPr bwMode="auto">
            <a:xfrm rot="16200000">
              <a:off x="4122420" y="2067401"/>
              <a:ext cx="13716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42" name="Rounded Rectangle 41"/>
            <p:cNvSpPr/>
            <p:nvPr/>
          </p:nvSpPr>
          <p:spPr bwMode="auto">
            <a:xfrm rot="16200000">
              <a:off x="4351020" y="2067401"/>
              <a:ext cx="13716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43" name="Rounded Rectangle 42"/>
            <p:cNvSpPr/>
            <p:nvPr/>
          </p:nvSpPr>
          <p:spPr bwMode="auto">
            <a:xfrm rot="16200000">
              <a:off x="4442460" y="1335881"/>
              <a:ext cx="182880" cy="990600"/>
            </a:xfrm>
            <a:prstGeom prst="roundRect">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44" name="Rounded Rectangle 43"/>
            <p:cNvSpPr/>
            <p:nvPr/>
          </p:nvSpPr>
          <p:spPr bwMode="auto">
            <a:xfrm rot="16200000">
              <a:off x="4122420" y="1762601"/>
              <a:ext cx="13716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45" name="Rounded Rectangle 44"/>
            <p:cNvSpPr/>
            <p:nvPr/>
          </p:nvSpPr>
          <p:spPr bwMode="auto">
            <a:xfrm rot="16200000">
              <a:off x="4351020" y="1762601"/>
              <a:ext cx="13716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46" name="Rounded Rectangle 45"/>
            <p:cNvSpPr/>
            <p:nvPr/>
          </p:nvSpPr>
          <p:spPr bwMode="auto">
            <a:xfrm rot="16200000">
              <a:off x="4579620" y="1762601"/>
              <a:ext cx="13716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grpSp>
        <p:nvGrpSpPr>
          <p:cNvPr id="8" name="Group 7"/>
          <p:cNvGrpSpPr/>
          <p:nvPr/>
        </p:nvGrpSpPr>
        <p:grpSpPr>
          <a:xfrm>
            <a:off x="3416643" y="2060771"/>
            <a:ext cx="1228322" cy="867099"/>
            <a:chOff x="1396166" y="1783080"/>
            <a:chExt cx="762000" cy="914400"/>
          </a:xfrm>
        </p:grpSpPr>
        <p:sp>
          <p:nvSpPr>
            <p:cNvPr id="51" name="Rounded Rectangle 50"/>
            <p:cNvSpPr/>
            <p:nvPr/>
          </p:nvSpPr>
          <p:spPr bwMode="auto">
            <a:xfrm>
              <a:off x="1700966" y="1783080"/>
              <a:ext cx="13716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52" name="Rounded Rectangle 51"/>
            <p:cNvSpPr/>
            <p:nvPr/>
          </p:nvSpPr>
          <p:spPr bwMode="auto">
            <a:xfrm>
              <a:off x="1853366" y="2164080"/>
              <a:ext cx="13716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53" name="Rounded Rectangle 52"/>
            <p:cNvSpPr/>
            <p:nvPr/>
          </p:nvSpPr>
          <p:spPr bwMode="auto">
            <a:xfrm>
              <a:off x="1548566" y="2164080"/>
              <a:ext cx="13716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54" name="Rounded Rectangle 53"/>
            <p:cNvSpPr/>
            <p:nvPr/>
          </p:nvSpPr>
          <p:spPr bwMode="auto">
            <a:xfrm>
              <a:off x="2021006" y="2545080"/>
              <a:ext cx="13716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55" name="Rounded Rectangle 54"/>
            <p:cNvSpPr/>
            <p:nvPr/>
          </p:nvSpPr>
          <p:spPr bwMode="auto">
            <a:xfrm>
              <a:off x="1700966" y="2545080"/>
              <a:ext cx="13716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56" name="Rounded Rectangle 55"/>
            <p:cNvSpPr/>
            <p:nvPr/>
          </p:nvSpPr>
          <p:spPr bwMode="auto">
            <a:xfrm>
              <a:off x="1396166" y="2545080"/>
              <a:ext cx="13716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cxnSp>
          <p:nvCxnSpPr>
            <p:cNvPr id="57" name="Straight Arrow Connector 56"/>
            <p:cNvCxnSpPr>
              <a:stCxn id="51" idx="2"/>
              <a:endCxn id="52" idx="0"/>
            </p:cNvCxnSpPr>
            <p:nvPr/>
          </p:nvCxnSpPr>
          <p:spPr>
            <a:xfrm>
              <a:off x="1769546" y="1935480"/>
              <a:ext cx="152400" cy="22860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cxnSp>
          <p:nvCxnSpPr>
            <p:cNvPr id="58" name="Straight Arrow Connector 57"/>
            <p:cNvCxnSpPr>
              <a:endCxn id="53" idx="0"/>
            </p:cNvCxnSpPr>
            <p:nvPr/>
          </p:nvCxnSpPr>
          <p:spPr>
            <a:xfrm flipH="1">
              <a:off x="1617146" y="1935480"/>
              <a:ext cx="152400" cy="22860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cxnSp>
          <p:nvCxnSpPr>
            <p:cNvPr id="59" name="Straight Arrow Connector 58"/>
            <p:cNvCxnSpPr>
              <a:stCxn id="53" idx="2"/>
              <a:endCxn id="56" idx="0"/>
            </p:cNvCxnSpPr>
            <p:nvPr/>
          </p:nvCxnSpPr>
          <p:spPr>
            <a:xfrm flipH="1">
              <a:off x="1464746" y="2316480"/>
              <a:ext cx="152400" cy="22860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cxnSp>
          <p:nvCxnSpPr>
            <p:cNvPr id="60" name="Straight Arrow Connector 59"/>
            <p:cNvCxnSpPr>
              <a:stCxn id="53" idx="2"/>
              <a:endCxn id="55" idx="0"/>
            </p:cNvCxnSpPr>
            <p:nvPr/>
          </p:nvCxnSpPr>
          <p:spPr>
            <a:xfrm>
              <a:off x="1617146" y="2316480"/>
              <a:ext cx="152400" cy="22860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cxnSp>
          <p:nvCxnSpPr>
            <p:cNvPr id="61" name="Straight Arrow Connector 60"/>
            <p:cNvCxnSpPr>
              <a:stCxn id="52" idx="2"/>
              <a:endCxn id="54" idx="0"/>
            </p:cNvCxnSpPr>
            <p:nvPr/>
          </p:nvCxnSpPr>
          <p:spPr>
            <a:xfrm>
              <a:off x="1921946" y="2316480"/>
              <a:ext cx="167640" cy="22860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grpSp>
      <p:grpSp>
        <p:nvGrpSpPr>
          <p:cNvPr id="11" name="Group 10"/>
          <p:cNvGrpSpPr/>
          <p:nvPr/>
        </p:nvGrpSpPr>
        <p:grpSpPr>
          <a:xfrm>
            <a:off x="3384524" y="3267171"/>
            <a:ext cx="1292560" cy="934720"/>
            <a:chOff x="7056120" y="1503521"/>
            <a:chExt cx="1173480" cy="1143000"/>
          </a:xfrm>
        </p:grpSpPr>
        <p:sp>
          <p:nvSpPr>
            <p:cNvPr id="65" name="Rounded Rectangle 64"/>
            <p:cNvSpPr/>
            <p:nvPr/>
          </p:nvSpPr>
          <p:spPr bwMode="auto">
            <a:xfrm>
              <a:off x="7056120" y="1960721"/>
              <a:ext cx="411480" cy="304800"/>
            </a:xfrm>
            <a:prstGeom prst="roundRect">
              <a:avLst/>
            </a:prstGeom>
            <a:solidFill>
              <a:srgbClr val="C00000"/>
            </a:solidFill>
            <a:ln>
              <a:solidFill>
                <a:srgbClr val="FF3300"/>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66" name="Rounded Rectangle 65"/>
            <p:cNvSpPr/>
            <p:nvPr/>
          </p:nvSpPr>
          <p:spPr bwMode="auto">
            <a:xfrm>
              <a:off x="7071360" y="2036921"/>
              <a:ext cx="13716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67" name="Rounded Rectangle 66"/>
            <p:cNvSpPr/>
            <p:nvPr/>
          </p:nvSpPr>
          <p:spPr bwMode="auto">
            <a:xfrm>
              <a:off x="7284720" y="2036921"/>
              <a:ext cx="13716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68" name="Rounded Rectangle 67"/>
            <p:cNvSpPr/>
            <p:nvPr/>
          </p:nvSpPr>
          <p:spPr bwMode="auto">
            <a:xfrm>
              <a:off x="7818120" y="1960721"/>
              <a:ext cx="411480" cy="304800"/>
            </a:xfrm>
            <a:prstGeom prst="roundRect">
              <a:avLst/>
            </a:prstGeom>
            <a:solidFill>
              <a:srgbClr val="C00000"/>
            </a:solidFill>
            <a:ln>
              <a:solidFill>
                <a:srgbClr val="FF3300"/>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69" name="Rounded Rectangle 68"/>
            <p:cNvSpPr/>
            <p:nvPr/>
          </p:nvSpPr>
          <p:spPr bwMode="auto">
            <a:xfrm>
              <a:off x="7833360" y="2036921"/>
              <a:ext cx="13716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70" name="Rounded Rectangle 69"/>
            <p:cNvSpPr/>
            <p:nvPr/>
          </p:nvSpPr>
          <p:spPr bwMode="auto">
            <a:xfrm>
              <a:off x="8046720" y="2036921"/>
              <a:ext cx="13716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71" name="Rounded Rectangle 70"/>
            <p:cNvSpPr/>
            <p:nvPr/>
          </p:nvSpPr>
          <p:spPr bwMode="auto">
            <a:xfrm>
              <a:off x="7536180" y="2341721"/>
              <a:ext cx="205740" cy="304800"/>
            </a:xfrm>
            <a:prstGeom prst="roundRect">
              <a:avLst/>
            </a:prstGeom>
            <a:solidFill>
              <a:srgbClr val="C00000"/>
            </a:solidFill>
            <a:ln>
              <a:solidFill>
                <a:srgbClr val="FF3300"/>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72" name="Rounded Rectangle 71"/>
            <p:cNvSpPr/>
            <p:nvPr/>
          </p:nvSpPr>
          <p:spPr bwMode="auto">
            <a:xfrm>
              <a:off x="7551420" y="2417921"/>
              <a:ext cx="13716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cxnSp>
          <p:nvCxnSpPr>
            <p:cNvPr id="73" name="Straight Arrow Connector 72"/>
            <p:cNvCxnSpPr>
              <a:endCxn id="65" idx="0"/>
            </p:cNvCxnSpPr>
            <p:nvPr/>
          </p:nvCxnSpPr>
          <p:spPr>
            <a:xfrm flipH="1">
              <a:off x="7261860" y="1503521"/>
              <a:ext cx="377190" cy="45720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cxnSp>
          <p:nvCxnSpPr>
            <p:cNvPr id="74" name="Straight Arrow Connector 73"/>
            <p:cNvCxnSpPr>
              <a:endCxn id="68" idx="0"/>
            </p:cNvCxnSpPr>
            <p:nvPr/>
          </p:nvCxnSpPr>
          <p:spPr>
            <a:xfrm>
              <a:off x="7639050" y="1503521"/>
              <a:ext cx="384810" cy="45720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cxnSp>
          <p:nvCxnSpPr>
            <p:cNvPr id="75" name="Straight Arrow Connector 74"/>
            <p:cNvCxnSpPr>
              <a:endCxn id="71" idx="0"/>
            </p:cNvCxnSpPr>
            <p:nvPr/>
          </p:nvCxnSpPr>
          <p:spPr>
            <a:xfrm>
              <a:off x="7639050" y="1503521"/>
              <a:ext cx="0" cy="83820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grpSp>
      <p:grpSp>
        <p:nvGrpSpPr>
          <p:cNvPr id="4" name="Group 3"/>
          <p:cNvGrpSpPr/>
          <p:nvPr/>
        </p:nvGrpSpPr>
        <p:grpSpPr>
          <a:xfrm>
            <a:off x="3124209" y="1184387"/>
            <a:ext cx="1813209" cy="685800"/>
            <a:chOff x="3252422" y="4025981"/>
            <a:chExt cx="2682239" cy="1219200"/>
          </a:xfrm>
        </p:grpSpPr>
        <p:sp>
          <p:nvSpPr>
            <p:cNvPr id="80" name="Flowchart: Magnetic Disk 79"/>
            <p:cNvSpPr/>
            <p:nvPr/>
          </p:nvSpPr>
          <p:spPr bwMode="auto">
            <a:xfrm>
              <a:off x="3252422" y="4025981"/>
              <a:ext cx="617219" cy="914400"/>
            </a:xfrm>
            <a:prstGeom prst="flowChartMagneticDisk">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81" name="Flowchart: Magnetic Disk 80"/>
            <p:cNvSpPr/>
            <p:nvPr/>
          </p:nvSpPr>
          <p:spPr bwMode="auto">
            <a:xfrm>
              <a:off x="3574168" y="4178381"/>
              <a:ext cx="617219" cy="914400"/>
            </a:xfrm>
            <a:prstGeom prst="flowChartMagneticDisk">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82" name="Flowchart: Magnetic Disk 81"/>
            <p:cNvSpPr/>
            <p:nvPr/>
          </p:nvSpPr>
          <p:spPr bwMode="auto">
            <a:xfrm>
              <a:off x="3906425" y="4330781"/>
              <a:ext cx="617219" cy="914400"/>
            </a:xfrm>
            <a:prstGeom prst="flowChartMagneticDisk">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83" name="Flowchart: Magnetic Disk 82"/>
            <p:cNvSpPr/>
            <p:nvPr/>
          </p:nvSpPr>
          <p:spPr bwMode="auto">
            <a:xfrm>
              <a:off x="4663439" y="4025981"/>
              <a:ext cx="617219" cy="914400"/>
            </a:xfrm>
            <a:prstGeom prst="flowChartMagneticDisk">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84" name="Flowchart: Magnetic Disk 83"/>
            <p:cNvSpPr/>
            <p:nvPr/>
          </p:nvSpPr>
          <p:spPr bwMode="auto">
            <a:xfrm>
              <a:off x="4985185" y="4154733"/>
              <a:ext cx="617219" cy="914400"/>
            </a:xfrm>
            <a:prstGeom prst="flowChartMagneticDisk">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85" name="Flowchart: Magnetic Disk 84"/>
            <p:cNvSpPr/>
            <p:nvPr/>
          </p:nvSpPr>
          <p:spPr bwMode="auto">
            <a:xfrm>
              <a:off x="5317442" y="4307133"/>
              <a:ext cx="617219" cy="914400"/>
            </a:xfrm>
            <a:prstGeom prst="flowChartMagneticDisk">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sp>
        <p:nvSpPr>
          <p:cNvPr id="91" name="TextBox 90"/>
          <p:cNvSpPr txBox="1"/>
          <p:nvPr/>
        </p:nvSpPr>
        <p:spPr>
          <a:xfrm>
            <a:off x="895151" y="1483812"/>
            <a:ext cx="1447800" cy="353943"/>
          </a:xfrm>
          <a:prstGeom prst="rect">
            <a:avLst/>
          </a:prstGeom>
          <a:noFill/>
        </p:spPr>
        <p:txBody>
          <a:bodyPr wrap="square" lIns="0" tIns="0" rIns="0" bIns="0" rtlCol="0">
            <a:spAutoFit/>
          </a:bodyPr>
          <a:lstStyle/>
          <a:p>
            <a:r>
              <a:rPr lang="en-US" sz="2300" dirty="0" smtClean="0">
                <a:gradFill>
                  <a:gsLst>
                    <a:gs pos="0">
                      <a:schemeClr val="tx1"/>
                    </a:gs>
                    <a:gs pos="86000">
                      <a:schemeClr val="tx1"/>
                    </a:gs>
                  </a:gsLst>
                  <a:lin ang="5400000" scaled="0"/>
                </a:gradFill>
              </a:rPr>
              <a:t>SQL Azure</a:t>
            </a:r>
          </a:p>
        </p:txBody>
      </p:sp>
      <p:sp>
        <p:nvSpPr>
          <p:cNvPr id="92" name="TextBox 91"/>
          <p:cNvSpPr txBox="1"/>
          <p:nvPr/>
        </p:nvSpPr>
        <p:spPr>
          <a:xfrm>
            <a:off x="895151" y="2494324"/>
            <a:ext cx="1828800" cy="353943"/>
          </a:xfrm>
          <a:prstGeom prst="rect">
            <a:avLst/>
          </a:prstGeom>
          <a:noFill/>
        </p:spPr>
        <p:txBody>
          <a:bodyPr wrap="square" lIns="0" tIns="0" rIns="0" bIns="0" rtlCol="0">
            <a:spAutoFit/>
          </a:bodyPr>
          <a:lstStyle/>
          <a:p>
            <a:r>
              <a:rPr lang="en-US" sz="2300" dirty="0" smtClean="0">
                <a:gradFill>
                  <a:gsLst>
                    <a:gs pos="0">
                      <a:schemeClr val="tx1"/>
                    </a:gs>
                    <a:gs pos="86000">
                      <a:schemeClr val="tx1"/>
                    </a:gs>
                  </a:gsLst>
                  <a:lin ang="5400000" scaled="0"/>
                </a:gradFill>
              </a:rPr>
              <a:t>Azure Table</a:t>
            </a:r>
          </a:p>
        </p:txBody>
      </p:sp>
      <p:sp>
        <p:nvSpPr>
          <p:cNvPr id="93" name="TextBox 92"/>
          <p:cNvSpPr txBox="1"/>
          <p:nvPr/>
        </p:nvSpPr>
        <p:spPr>
          <a:xfrm>
            <a:off x="895151" y="3561499"/>
            <a:ext cx="1828800" cy="353943"/>
          </a:xfrm>
          <a:prstGeom prst="rect">
            <a:avLst/>
          </a:prstGeom>
          <a:noFill/>
        </p:spPr>
        <p:txBody>
          <a:bodyPr wrap="square" lIns="0" tIns="0" rIns="0" bIns="0" rtlCol="0">
            <a:spAutoFit/>
          </a:bodyPr>
          <a:lstStyle/>
          <a:p>
            <a:r>
              <a:rPr lang="en-US" sz="2300" dirty="0" smtClean="0">
                <a:gradFill>
                  <a:gsLst>
                    <a:gs pos="0">
                      <a:schemeClr val="tx1"/>
                    </a:gs>
                    <a:gs pos="86000">
                      <a:schemeClr val="tx1"/>
                    </a:gs>
                  </a:gsLst>
                  <a:lin ang="5400000" scaled="0"/>
                </a:gradFill>
              </a:rPr>
              <a:t>Azure Blob</a:t>
            </a:r>
          </a:p>
        </p:txBody>
      </p:sp>
      <p:sp>
        <p:nvSpPr>
          <p:cNvPr id="94" name="TextBox 93"/>
          <p:cNvSpPr txBox="1"/>
          <p:nvPr/>
        </p:nvSpPr>
        <p:spPr>
          <a:xfrm>
            <a:off x="895159" y="5683147"/>
            <a:ext cx="1799303" cy="353943"/>
          </a:xfrm>
          <a:prstGeom prst="rect">
            <a:avLst/>
          </a:prstGeom>
          <a:noFill/>
        </p:spPr>
        <p:txBody>
          <a:bodyPr wrap="square" lIns="0" tIns="0" rIns="0" bIns="0" rtlCol="0">
            <a:spAutoFit/>
          </a:bodyPr>
          <a:lstStyle/>
          <a:p>
            <a:r>
              <a:rPr lang="en-US" sz="2300" dirty="0" smtClean="0">
                <a:gradFill>
                  <a:gsLst>
                    <a:gs pos="0">
                      <a:schemeClr val="tx1"/>
                    </a:gs>
                    <a:gs pos="86000">
                      <a:schemeClr val="tx1"/>
                    </a:gs>
                  </a:gsLst>
                  <a:lin ang="5400000" scaled="0"/>
                </a:gradFill>
              </a:rPr>
              <a:t>Azure Queue</a:t>
            </a:r>
          </a:p>
        </p:txBody>
      </p:sp>
      <p:grpSp>
        <p:nvGrpSpPr>
          <p:cNvPr id="17" name="Group 16"/>
          <p:cNvGrpSpPr/>
          <p:nvPr/>
        </p:nvGrpSpPr>
        <p:grpSpPr>
          <a:xfrm>
            <a:off x="3497404" y="4648203"/>
            <a:ext cx="1066800" cy="503883"/>
            <a:chOff x="762000" y="3382317"/>
            <a:chExt cx="1066800" cy="503883"/>
          </a:xfrm>
        </p:grpSpPr>
        <p:sp>
          <p:nvSpPr>
            <p:cNvPr id="3" name="Cube 2"/>
            <p:cNvSpPr/>
            <p:nvPr/>
          </p:nvSpPr>
          <p:spPr bwMode="auto">
            <a:xfrm>
              <a:off x="762000" y="3382317"/>
              <a:ext cx="1066800" cy="503883"/>
            </a:xfrm>
            <a:prstGeom prst="cube">
              <a:avLst>
                <a:gd name="adj" fmla="val 57196"/>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cxnSp>
          <p:nvCxnSpPr>
            <p:cNvPr id="9" name="Straight Connector 8"/>
            <p:cNvCxnSpPr/>
            <p:nvPr/>
          </p:nvCxnSpPr>
          <p:spPr>
            <a:xfrm>
              <a:off x="914400" y="3733800"/>
              <a:ext cx="457200"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63" name="TextBox 62"/>
          <p:cNvSpPr txBox="1"/>
          <p:nvPr/>
        </p:nvSpPr>
        <p:spPr>
          <a:xfrm>
            <a:off x="907401" y="4722547"/>
            <a:ext cx="1828800" cy="353943"/>
          </a:xfrm>
          <a:prstGeom prst="rect">
            <a:avLst/>
          </a:prstGeom>
          <a:noFill/>
        </p:spPr>
        <p:txBody>
          <a:bodyPr wrap="square" lIns="0" tIns="0" rIns="0" bIns="0" rtlCol="0">
            <a:spAutoFit/>
          </a:bodyPr>
          <a:lstStyle/>
          <a:p>
            <a:r>
              <a:rPr lang="en-US" sz="2300" dirty="0" smtClean="0">
                <a:gradFill>
                  <a:gsLst>
                    <a:gs pos="0">
                      <a:schemeClr val="tx1"/>
                    </a:gs>
                    <a:gs pos="86000">
                      <a:schemeClr val="tx1"/>
                    </a:gs>
                  </a:gsLst>
                  <a:lin ang="5400000" scaled="0"/>
                </a:gradFill>
              </a:rPr>
              <a:t>Azure Drive</a:t>
            </a:r>
          </a:p>
        </p:txBody>
      </p:sp>
    </p:spTree>
    <p:custDataLst>
      <p:tags r:id="rId1"/>
    </p:custDataLst>
    <p:extLst>
      <p:ext uri="{BB962C8B-B14F-4D97-AF65-F5344CB8AC3E}">
        <p14:creationId xmlns:p14="http://schemas.microsoft.com/office/powerpoint/2010/main" val="25564219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xEl>
                                              <p:pRg st="3" end="3"/>
                                            </p:txEl>
                                          </p:spTgt>
                                        </p:tgtEl>
                                        <p:attrNameLst>
                                          <p:attrName>style.visibility</p:attrName>
                                        </p:attrNameLst>
                                      </p:cBhvr>
                                      <p:to>
                                        <p:strVal val="visible"/>
                                      </p:to>
                                    </p:set>
                                    <p:animEffect transition="in" filter="fade">
                                      <p:cBhvr>
                                        <p:cTn id="12" dur="500"/>
                                        <p:tgtEl>
                                          <p:spTgt spid="2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xEl>
                                              <p:pRg st="6" end="6"/>
                                            </p:txEl>
                                          </p:spTgt>
                                        </p:tgtEl>
                                        <p:attrNameLst>
                                          <p:attrName>style.visibility</p:attrName>
                                        </p:attrNameLst>
                                      </p:cBhvr>
                                      <p:to>
                                        <p:strVal val="visible"/>
                                      </p:to>
                                    </p:set>
                                    <p:animEffect transition="in" filter="fade">
                                      <p:cBhvr>
                                        <p:cTn id="17" dur="500"/>
                                        <p:tgtEl>
                                          <p:spTgt spid="22">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xEl>
                                              <p:pRg st="10" end="10"/>
                                            </p:txEl>
                                          </p:spTgt>
                                        </p:tgtEl>
                                        <p:attrNameLst>
                                          <p:attrName>style.visibility</p:attrName>
                                        </p:attrNameLst>
                                      </p:cBhvr>
                                      <p:to>
                                        <p:strVal val="visible"/>
                                      </p:to>
                                    </p:set>
                                    <p:animEffect transition="in" filter="fade">
                                      <p:cBhvr>
                                        <p:cTn id="22" dur="500"/>
                                        <p:tgtEl>
                                          <p:spTgt spid="22">
                                            <p:txEl>
                                              <p:pRg st="10" end="1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2">
                                            <p:txEl>
                                              <p:pRg st="13" end="13"/>
                                            </p:txEl>
                                          </p:spTgt>
                                        </p:tgtEl>
                                        <p:attrNameLst>
                                          <p:attrName>style.visibility</p:attrName>
                                        </p:attrNameLst>
                                      </p:cBhvr>
                                      <p:to>
                                        <p:strVal val="visible"/>
                                      </p:to>
                                    </p:set>
                                    <p:animEffect transition="in" filter="fade">
                                      <p:cBhvr>
                                        <p:cTn id="27" dur="500"/>
                                        <p:tgtEl>
                                          <p:spTgt spid="22">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7"/>
            <a:ext cx="8382000" cy="609399"/>
          </a:xfrm>
        </p:spPr>
        <p:txBody>
          <a:bodyPr>
            <a:normAutofit/>
          </a:bodyPr>
          <a:lstStyle/>
          <a:p>
            <a:r>
              <a:rPr lang="en-US" sz="4400" dirty="0" smtClean="0"/>
              <a:t>Side by Side Evaluation</a:t>
            </a:r>
            <a:endParaRPr lang="en-US" sz="4400" dirty="0"/>
          </a:p>
        </p:txBody>
      </p:sp>
      <p:graphicFrame>
        <p:nvGraphicFramePr>
          <p:cNvPr id="4" name="Table 3"/>
          <p:cNvGraphicFramePr>
            <a:graphicFrameLocks noGrp="1"/>
          </p:cNvGraphicFramePr>
          <p:nvPr>
            <p:extLst>
              <p:ext uri="{D42A27DB-BD31-4B8C-83A1-F6EECF244321}">
                <p14:modId xmlns:p14="http://schemas.microsoft.com/office/powerpoint/2010/main" val="3055596313"/>
              </p:ext>
            </p:extLst>
          </p:nvPr>
        </p:nvGraphicFramePr>
        <p:xfrm>
          <a:off x="533400" y="1524000"/>
          <a:ext cx="8153402" cy="3107720"/>
        </p:xfrm>
        <a:graphic>
          <a:graphicData uri="http://schemas.openxmlformats.org/drawingml/2006/table">
            <a:tbl>
              <a:tblPr firstRow="1" bandRow="1">
                <a:tableStyleId>{5C22544A-7EE6-4342-B048-85BDC9FD1C3A}</a:tableStyleId>
              </a:tblPr>
              <a:tblGrid>
                <a:gridCol w="2971800"/>
                <a:gridCol w="1143000"/>
                <a:gridCol w="939963"/>
                <a:gridCol w="830920"/>
                <a:gridCol w="830920"/>
                <a:gridCol w="1436799"/>
              </a:tblGrid>
              <a:tr h="685800">
                <a:tc>
                  <a:txBody>
                    <a:bodyPr/>
                    <a:lstStyle/>
                    <a:p>
                      <a:pPr marL="0" marR="0" algn="ctr">
                        <a:spcBef>
                          <a:spcPts val="0"/>
                        </a:spcBef>
                        <a:spcAft>
                          <a:spcPts val="0"/>
                        </a:spcAft>
                      </a:pPr>
                      <a:r>
                        <a:rPr lang="en-US" sz="1900" b="1" kern="1200" dirty="0">
                          <a:solidFill>
                            <a:schemeClr val="lt1"/>
                          </a:solidFill>
                          <a:latin typeface="+mn-lt"/>
                          <a:ea typeface="+mn-ea"/>
                          <a:cs typeface="+mn-cs"/>
                        </a:rPr>
                        <a:t> </a:t>
                      </a:r>
                    </a:p>
                  </a:txBody>
                  <a:tcPr marL="53261" marR="53261" marT="0" marB="0" anchor="b"/>
                </a:tc>
                <a:tc>
                  <a:txBody>
                    <a:bodyPr/>
                    <a:lstStyle/>
                    <a:p>
                      <a:pPr marL="0" marR="0" algn="ctr">
                        <a:spcBef>
                          <a:spcPts val="0"/>
                        </a:spcBef>
                        <a:spcAft>
                          <a:spcPts val="0"/>
                        </a:spcAft>
                      </a:pPr>
                      <a:r>
                        <a:rPr lang="en-US" sz="1500" b="1" kern="1200" dirty="0" smtClean="0">
                          <a:solidFill>
                            <a:srgbClr val="000000"/>
                          </a:solidFill>
                          <a:latin typeface="+mn-lt"/>
                          <a:ea typeface="+mn-ea"/>
                          <a:cs typeface="+mn-cs"/>
                        </a:rPr>
                        <a:t>Single Blob</a:t>
                      </a:r>
                      <a:endParaRPr lang="en-US" sz="1500" b="1" kern="1200" dirty="0">
                        <a:solidFill>
                          <a:srgbClr val="000000"/>
                        </a:solidFill>
                        <a:latin typeface="+mn-lt"/>
                        <a:ea typeface="+mn-ea"/>
                        <a:cs typeface="+mn-cs"/>
                      </a:endParaRPr>
                    </a:p>
                  </a:txBody>
                  <a:tcPr marL="53261" marR="53261" marT="0" marB="0" anchor="ctr"/>
                </a:tc>
                <a:tc>
                  <a:txBody>
                    <a:bodyPr/>
                    <a:lstStyle/>
                    <a:p>
                      <a:pPr marL="0" marR="0" algn="ctr">
                        <a:spcBef>
                          <a:spcPts val="0"/>
                        </a:spcBef>
                        <a:spcAft>
                          <a:spcPts val="0"/>
                        </a:spcAft>
                      </a:pPr>
                      <a:r>
                        <a:rPr lang="en-US" sz="1500" b="1" kern="1200" dirty="0" smtClean="0">
                          <a:solidFill>
                            <a:srgbClr val="000000"/>
                          </a:solidFill>
                          <a:latin typeface="+mn-lt"/>
                          <a:ea typeface="+mn-ea"/>
                          <a:cs typeface="+mn-cs"/>
                        </a:rPr>
                        <a:t>Drive</a:t>
                      </a:r>
                      <a:endParaRPr lang="en-US" sz="1500" b="1" kern="1200" dirty="0">
                        <a:solidFill>
                          <a:srgbClr val="000000"/>
                        </a:solidFill>
                        <a:latin typeface="+mn-lt"/>
                        <a:ea typeface="+mn-ea"/>
                        <a:cs typeface="+mn-cs"/>
                      </a:endParaRPr>
                    </a:p>
                  </a:txBody>
                  <a:tcPr marL="53261" marR="53261" marT="0" marB="0" anchor="ctr"/>
                </a:tc>
                <a:tc>
                  <a:txBody>
                    <a:bodyPr/>
                    <a:lstStyle/>
                    <a:p>
                      <a:pPr marL="0" marR="0" algn="ctr">
                        <a:spcBef>
                          <a:spcPts val="0"/>
                        </a:spcBef>
                        <a:spcAft>
                          <a:spcPts val="0"/>
                        </a:spcAft>
                      </a:pPr>
                      <a:r>
                        <a:rPr lang="en-US" sz="1500" b="1" kern="1200" dirty="0">
                          <a:solidFill>
                            <a:srgbClr val="000000"/>
                          </a:solidFill>
                          <a:latin typeface="+mn-lt"/>
                          <a:ea typeface="+mn-ea"/>
                          <a:cs typeface="+mn-cs"/>
                        </a:rPr>
                        <a:t>Queue</a:t>
                      </a:r>
                    </a:p>
                  </a:txBody>
                  <a:tcPr marL="53261" marR="53261" marT="0" marB="0" anchor="ctr"/>
                </a:tc>
                <a:tc>
                  <a:txBody>
                    <a:bodyPr/>
                    <a:lstStyle/>
                    <a:p>
                      <a:pPr marL="0" marR="0" algn="ctr">
                        <a:spcBef>
                          <a:spcPts val="0"/>
                        </a:spcBef>
                        <a:spcAft>
                          <a:spcPts val="0"/>
                        </a:spcAft>
                      </a:pPr>
                      <a:r>
                        <a:rPr lang="en-US" sz="1500" b="1" kern="1200" dirty="0">
                          <a:solidFill>
                            <a:srgbClr val="000000"/>
                          </a:solidFill>
                          <a:latin typeface="+mn-lt"/>
                          <a:ea typeface="+mn-ea"/>
                          <a:cs typeface="+mn-cs"/>
                        </a:rPr>
                        <a:t>Table</a:t>
                      </a:r>
                    </a:p>
                  </a:txBody>
                  <a:tcPr marL="53261" marR="53261" marT="0" marB="0" anchor="ctr"/>
                </a:tc>
                <a:tc>
                  <a:txBody>
                    <a:bodyPr/>
                    <a:lstStyle/>
                    <a:p>
                      <a:pPr marL="0" marR="0" algn="ctr">
                        <a:spcBef>
                          <a:spcPts val="0"/>
                        </a:spcBef>
                        <a:spcAft>
                          <a:spcPts val="0"/>
                        </a:spcAft>
                      </a:pPr>
                      <a:r>
                        <a:rPr lang="en-US" sz="1500" b="1" kern="1200" dirty="0" smtClean="0">
                          <a:solidFill>
                            <a:srgbClr val="000000"/>
                          </a:solidFill>
                          <a:latin typeface="+mn-lt"/>
                          <a:ea typeface="+mn-ea"/>
                          <a:cs typeface="+mn-cs"/>
                        </a:rPr>
                        <a:t>Single SQL Azure Database</a:t>
                      </a:r>
                      <a:endParaRPr lang="en-US" sz="1500" b="1" kern="1200" dirty="0">
                        <a:solidFill>
                          <a:srgbClr val="000000"/>
                        </a:solidFill>
                        <a:latin typeface="+mn-lt"/>
                        <a:ea typeface="+mn-ea"/>
                        <a:cs typeface="+mn-cs"/>
                      </a:endParaRPr>
                    </a:p>
                  </a:txBody>
                  <a:tcPr marL="53261" marR="53261" marT="0" marB="0" anchor="ctr"/>
                </a:tc>
              </a:tr>
              <a:tr h="301504">
                <a:tc>
                  <a:txBody>
                    <a:bodyPr/>
                    <a:lstStyle/>
                    <a:p>
                      <a:pPr marL="0" marR="0" algn="l">
                        <a:spcBef>
                          <a:spcPts val="0"/>
                        </a:spcBef>
                        <a:spcAft>
                          <a:spcPts val="0"/>
                        </a:spcAft>
                      </a:pPr>
                      <a:r>
                        <a:rPr lang="en-US" sz="1500" b="1" kern="1200" dirty="0">
                          <a:solidFill>
                            <a:schemeClr val="dk1"/>
                          </a:solidFill>
                          <a:latin typeface="+mn-lt"/>
                          <a:ea typeface="+mn-ea"/>
                          <a:cs typeface="+mn-cs"/>
                        </a:rPr>
                        <a:t>Structured Data</a:t>
                      </a:r>
                    </a:p>
                  </a:txBody>
                  <a:tcPr marL="53261" marR="53261" marT="0" marB="0" anchor="ctr"/>
                </a:tc>
                <a:tc>
                  <a:txBody>
                    <a:bodyPr/>
                    <a:lstStyle/>
                    <a:p>
                      <a:pPr algn="ctr"/>
                      <a:endParaRPr lang="en-US" sz="1500" kern="1200" dirty="0">
                        <a:solidFill>
                          <a:srgbClr val="000000"/>
                        </a:solidFill>
                        <a:effectLst/>
                        <a:latin typeface="+mn-lt"/>
                        <a:ea typeface="+mn-ea"/>
                        <a:cs typeface="+mn-cs"/>
                      </a:endParaRPr>
                    </a:p>
                  </a:txBody>
                  <a:tcPr marL="53261" marR="53261" marT="0" marB="0" anchor="ctr"/>
                </a:tc>
                <a:tc>
                  <a:txBody>
                    <a:bodyPr/>
                    <a:lstStyle/>
                    <a:p>
                      <a:pPr algn="ctr"/>
                      <a:endParaRPr lang="en-US" sz="1500" kern="1200" dirty="0">
                        <a:solidFill>
                          <a:srgbClr val="000000"/>
                        </a:solidFill>
                        <a:effectLst/>
                        <a:latin typeface="+mn-lt"/>
                        <a:ea typeface="+mn-ea"/>
                        <a:cs typeface="+mn-cs"/>
                      </a:endParaRPr>
                    </a:p>
                  </a:txBody>
                  <a:tcPr marL="53261" marR="53261" marT="0" marB="0" anchor="ctr"/>
                </a:tc>
                <a:tc>
                  <a:txBody>
                    <a:bodyPr/>
                    <a:lstStyle/>
                    <a:p>
                      <a:pPr algn="ctr"/>
                      <a:endParaRPr lang="en-US" sz="1500" kern="1200" dirty="0">
                        <a:solidFill>
                          <a:srgbClr val="000000"/>
                        </a:solidFill>
                        <a:effectLst/>
                        <a:latin typeface="+mn-lt"/>
                        <a:ea typeface="+mn-ea"/>
                        <a:cs typeface="+mn-cs"/>
                      </a:endParaRPr>
                    </a:p>
                  </a:txBody>
                  <a:tcPr marL="53261" marR="53261" marT="0" marB="0" anchor="ctr"/>
                </a:tc>
                <a:tc>
                  <a:txBody>
                    <a:bodyPr/>
                    <a:lstStyle/>
                    <a:p>
                      <a:pPr marL="0" marR="0" algn="ctr">
                        <a:spcBef>
                          <a:spcPts val="0"/>
                        </a:spcBef>
                        <a:spcAft>
                          <a:spcPts val="0"/>
                        </a:spcAft>
                      </a:pPr>
                      <a:r>
                        <a:rPr lang="en-US" sz="1500" kern="1200" dirty="0">
                          <a:solidFill>
                            <a:srgbClr val="000000"/>
                          </a:solidFill>
                          <a:effectLst/>
                          <a:latin typeface="+mn-lt"/>
                          <a:ea typeface="+mn-ea"/>
                          <a:cs typeface="+mn-cs"/>
                        </a:rPr>
                        <a:t>Y</a:t>
                      </a:r>
                    </a:p>
                  </a:txBody>
                  <a:tcPr marL="53261" marR="53261" marT="0" marB="0" anchor="ctr">
                    <a:solidFill>
                      <a:srgbClr val="92D050"/>
                    </a:solidFill>
                  </a:tcPr>
                </a:tc>
                <a:tc>
                  <a:txBody>
                    <a:bodyPr/>
                    <a:lstStyle/>
                    <a:p>
                      <a:pPr marL="0" marR="0" algn="ctr">
                        <a:spcBef>
                          <a:spcPts val="0"/>
                        </a:spcBef>
                        <a:spcAft>
                          <a:spcPts val="0"/>
                        </a:spcAft>
                      </a:pPr>
                      <a:r>
                        <a:rPr lang="en-US" sz="1500" kern="1200" dirty="0">
                          <a:solidFill>
                            <a:srgbClr val="000000"/>
                          </a:solidFill>
                          <a:effectLst/>
                          <a:latin typeface="+mn-lt"/>
                          <a:ea typeface="+mn-ea"/>
                          <a:cs typeface="+mn-cs"/>
                        </a:rPr>
                        <a:t>Y</a:t>
                      </a:r>
                    </a:p>
                  </a:txBody>
                  <a:tcPr marL="53261" marR="53261" marT="0" marB="0" anchor="ctr">
                    <a:solidFill>
                      <a:srgbClr val="92D050"/>
                    </a:solidFill>
                  </a:tcPr>
                </a:tc>
              </a:tr>
              <a:tr h="301504">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500" b="1" kern="1200" dirty="0" smtClean="0">
                          <a:solidFill>
                            <a:schemeClr val="dk1"/>
                          </a:solidFill>
                          <a:latin typeface="+mn-lt"/>
                          <a:ea typeface="+mn-ea"/>
                          <a:cs typeface="+mn-cs"/>
                        </a:rPr>
                        <a:t>Relational Database</a:t>
                      </a:r>
                    </a:p>
                  </a:txBody>
                  <a:tcPr marL="53261" marR="53261" marT="0" marB="0" anchor="ctr"/>
                </a:tc>
                <a:tc>
                  <a:txBody>
                    <a:bodyPr/>
                    <a:lstStyle/>
                    <a:p>
                      <a:pPr algn="ctr"/>
                      <a:endParaRPr lang="en-US" sz="1500" kern="1200" dirty="0">
                        <a:solidFill>
                          <a:srgbClr val="000000"/>
                        </a:solidFill>
                        <a:effectLst/>
                        <a:latin typeface="+mn-lt"/>
                        <a:ea typeface="+mn-ea"/>
                        <a:cs typeface="+mn-cs"/>
                      </a:endParaRPr>
                    </a:p>
                  </a:txBody>
                  <a:tcPr marL="53261" marR="53261" marT="0" marB="0" anchor="ctr"/>
                </a:tc>
                <a:tc>
                  <a:txBody>
                    <a:bodyPr/>
                    <a:lstStyle/>
                    <a:p>
                      <a:pPr algn="ctr"/>
                      <a:endParaRPr lang="en-US" sz="1500" kern="1200" dirty="0">
                        <a:solidFill>
                          <a:srgbClr val="000000"/>
                        </a:solidFill>
                        <a:effectLst/>
                        <a:latin typeface="+mn-lt"/>
                        <a:ea typeface="+mn-ea"/>
                        <a:cs typeface="+mn-cs"/>
                      </a:endParaRPr>
                    </a:p>
                  </a:txBody>
                  <a:tcPr marL="53261" marR="53261" marT="0" marB="0" anchor="ctr"/>
                </a:tc>
                <a:tc>
                  <a:txBody>
                    <a:bodyPr/>
                    <a:lstStyle/>
                    <a:p>
                      <a:pPr algn="ctr"/>
                      <a:endParaRPr lang="en-US" sz="1500" kern="1200" dirty="0">
                        <a:solidFill>
                          <a:srgbClr val="000000"/>
                        </a:solidFill>
                        <a:effectLst/>
                        <a:latin typeface="+mn-lt"/>
                        <a:ea typeface="+mn-ea"/>
                        <a:cs typeface="+mn-cs"/>
                      </a:endParaRPr>
                    </a:p>
                  </a:txBody>
                  <a:tcPr marL="53261" marR="53261" marT="0" marB="0" anchor="ctr"/>
                </a:tc>
                <a:tc>
                  <a:txBody>
                    <a:bodyPr/>
                    <a:lstStyle/>
                    <a:p>
                      <a:pPr algn="ctr"/>
                      <a:endParaRPr lang="en-US" sz="1500" kern="1200" dirty="0">
                        <a:solidFill>
                          <a:srgbClr val="000000"/>
                        </a:solidFill>
                        <a:effectLst/>
                        <a:latin typeface="+mn-lt"/>
                        <a:ea typeface="+mn-ea"/>
                        <a:cs typeface="+mn-cs"/>
                      </a:endParaRPr>
                    </a:p>
                  </a:txBody>
                  <a:tcPr marL="53261" marR="53261" marT="0" marB="0" anchor="ctr"/>
                </a:tc>
                <a:tc>
                  <a:txBody>
                    <a:bodyPr/>
                    <a:lstStyle/>
                    <a:p>
                      <a:pPr marL="0" marR="0" algn="ctr">
                        <a:spcBef>
                          <a:spcPts val="0"/>
                        </a:spcBef>
                        <a:spcAft>
                          <a:spcPts val="0"/>
                        </a:spcAft>
                      </a:pPr>
                      <a:r>
                        <a:rPr lang="en-US" sz="1500" kern="1200" dirty="0" smtClean="0">
                          <a:solidFill>
                            <a:srgbClr val="000000"/>
                          </a:solidFill>
                          <a:effectLst/>
                          <a:latin typeface="+mn-lt"/>
                          <a:ea typeface="+mn-ea"/>
                          <a:cs typeface="+mn-cs"/>
                        </a:rPr>
                        <a:t>Y</a:t>
                      </a:r>
                      <a:endParaRPr lang="en-US" sz="1500" kern="1200" dirty="0">
                        <a:solidFill>
                          <a:srgbClr val="000000"/>
                        </a:solidFill>
                        <a:effectLst/>
                        <a:latin typeface="+mn-lt"/>
                        <a:ea typeface="+mn-ea"/>
                        <a:cs typeface="+mn-cs"/>
                      </a:endParaRPr>
                    </a:p>
                  </a:txBody>
                  <a:tcPr marL="53261" marR="53261" marT="0" marB="0" anchor="ctr">
                    <a:solidFill>
                      <a:srgbClr val="92D050"/>
                    </a:solidFill>
                  </a:tcPr>
                </a:tc>
              </a:tr>
              <a:tr h="301504">
                <a:tc>
                  <a:txBody>
                    <a:bodyPr/>
                    <a:lstStyle/>
                    <a:p>
                      <a:pPr marL="0" marR="0" algn="l">
                        <a:spcBef>
                          <a:spcPts val="0"/>
                        </a:spcBef>
                        <a:spcAft>
                          <a:spcPts val="0"/>
                        </a:spcAft>
                      </a:pPr>
                      <a:r>
                        <a:rPr lang="en-US" sz="1500" b="1" kern="1200" dirty="0" smtClean="0">
                          <a:solidFill>
                            <a:schemeClr val="dk1"/>
                          </a:solidFill>
                          <a:latin typeface="+mn-lt"/>
                          <a:ea typeface="+mn-ea"/>
                          <a:cs typeface="+mn-cs"/>
                        </a:rPr>
                        <a:t>Server Side Processing</a:t>
                      </a:r>
                      <a:endParaRPr lang="en-US" sz="1500" b="1" kern="1200" dirty="0">
                        <a:solidFill>
                          <a:schemeClr val="dk1"/>
                        </a:solidFill>
                        <a:latin typeface="+mn-lt"/>
                        <a:ea typeface="+mn-ea"/>
                        <a:cs typeface="+mn-cs"/>
                      </a:endParaRPr>
                    </a:p>
                  </a:txBody>
                  <a:tcPr marL="53261" marR="53261" marT="0" marB="0" anchor="ctr"/>
                </a:tc>
                <a:tc>
                  <a:txBody>
                    <a:bodyPr/>
                    <a:lstStyle/>
                    <a:p>
                      <a:pPr algn="ctr"/>
                      <a:endParaRPr lang="en-US" sz="1500" kern="1200" dirty="0">
                        <a:solidFill>
                          <a:srgbClr val="000000"/>
                        </a:solidFill>
                        <a:effectLst/>
                        <a:latin typeface="+mn-lt"/>
                        <a:ea typeface="+mn-ea"/>
                        <a:cs typeface="+mn-cs"/>
                      </a:endParaRPr>
                    </a:p>
                  </a:txBody>
                  <a:tcPr marL="53261" marR="53261" marT="0" marB="0" anchor="ctr"/>
                </a:tc>
                <a:tc>
                  <a:txBody>
                    <a:bodyPr/>
                    <a:lstStyle/>
                    <a:p>
                      <a:pPr algn="ctr"/>
                      <a:endParaRPr lang="en-US" sz="1500" kern="1200" dirty="0">
                        <a:solidFill>
                          <a:srgbClr val="000000"/>
                        </a:solidFill>
                        <a:effectLst/>
                        <a:latin typeface="+mn-lt"/>
                        <a:ea typeface="+mn-ea"/>
                        <a:cs typeface="+mn-cs"/>
                      </a:endParaRPr>
                    </a:p>
                  </a:txBody>
                  <a:tcPr marL="53261" marR="53261" marT="0" marB="0" anchor="ctr"/>
                </a:tc>
                <a:tc>
                  <a:txBody>
                    <a:bodyPr/>
                    <a:lstStyle/>
                    <a:p>
                      <a:pPr algn="ctr"/>
                      <a:endParaRPr lang="en-US" sz="1500" kern="1200" dirty="0">
                        <a:solidFill>
                          <a:srgbClr val="000000"/>
                        </a:solidFill>
                        <a:effectLst/>
                        <a:latin typeface="+mn-lt"/>
                        <a:ea typeface="+mn-ea"/>
                        <a:cs typeface="+mn-cs"/>
                      </a:endParaRPr>
                    </a:p>
                  </a:txBody>
                  <a:tcPr marL="53261" marR="53261" marT="0" marB="0" anchor="ctr"/>
                </a:tc>
                <a:tc>
                  <a:txBody>
                    <a:bodyPr/>
                    <a:lstStyle/>
                    <a:p>
                      <a:pPr algn="ctr"/>
                      <a:endParaRPr lang="en-US" sz="1500" kern="1200">
                        <a:solidFill>
                          <a:srgbClr val="000000"/>
                        </a:solidFill>
                        <a:effectLst/>
                        <a:latin typeface="+mn-lt"/>
                        <a:ea typeface="+mn-ea"/>
                        <a:cs typeface="+mn-cs"/>
                      </a:endParaRPr>
                    </a:p>
                  </a:txBody>
                  <a:tcPr marL="53261" marR="53261" marT="0" marB="0" anchor="ctr"/>
                </a:tc>
                <a:tc>
                  <a:txBody>
                    <a:bodyPr/>
                    <a:lstStyle/>
                    <a:p>
                      <a:pPr marL="0" marR="0" algn="ctr">
                        <a:spcBef>
                          <a:spcPts val="0"/>
                        </a:spcBef>
                        <a:spcAft>
                          <a:spcPts val="0"/>
                        </a:spcAft>
                      </a:pPr>
                      <a:r>
                        <a:rPr lang="en-US" sz="1500" kern="1200" dirty="0">
                          <a:solidFill>
                            <a:srgbClr val="000000"/>
                          </a:solidFill>
                          <a:effectLst/>
                          <a:latin typeface="+mn-lt"/>
                          <a:ea typeface="+mn-ea"/>
                          <a:cs typeface="+mn-cs"/>
                        </a:rPr>
                        <a:t>Y</a:t>
                      </a:r>
                    </a:p>
                  </a:txBody>
                  <a:tcPr marL="53261" marR="53261" marT="0" marB="0" anchor="ctr">
                    <a:solidFill>
                      <a:srgbClr val="92D050"/>
                    </a:solidFill>
                  </a:tcPr>
                </a:tc>
              </a:tr>
              <a:tr h="457200">
                <a:tc>
                  <a:txBody>
                    <a:bodyPr/>
                    <a:lstStyle/>
                    <a:p>
                      <a:pPr marL="0" marR="0" algn="l">
                        <a:spcBef>
                          <a:spcPts val="0"/>
                        </a:spcBef>
                        <a:spcAft>
                          <a:spcPts val="0"/>
                        </a:spcAft>
                      </a:pPr>
                      <a:r>
                        <a:rPr lang="en-US" sz="1500" b="1" kern="1200" dirty="0">
                          <a:solidFill>
                            <a:schemeClr val="dk1"/>
                          </a:solidFill>
                          <a:latin typeface="+mn-lt"/>
                          <a:ea typeface="+mn-ea"/>
                          <a:cs typeface="+mn-cs"/>
                        </a:rPr>
                        <a:t>Direct Access from outside Azure</a:t>
                      </a:r>
                    </a:p>
                  </a:txBody>
                  <a:tcPr marL="53261" marR="53261" marT="0" marB="0" anchor="ctr"/>
                </a:tc>
                <a:tc>
                  <a:txBody>
                    <a:bodyPr/>
                    <a:lstStyle/>
                    <a:p>
                      <a:pPr marL="0" marR="0" algn="ctr">
                        <a:spcBef>
                          <a:spcPts val="0"/>
                        </a:spcBef>
                        <a:spcAft>
                          <a:spcPts val="0"/>
                        </a:spcAft>
                      </a:pPr>
                      <a:r>
                        <a:rPr lang="en-US" sz="1500" kern="1200" dirty="0">
                          <a:solidFill>
                            <a:srgbClr val="000000"/>
                          </a:solidFill>
                          <a:effectLst/>
                          <a:latin typeface="+mn-lt"/>
                          <a:ea typeface="+mn-ea"/>
                          <a:cs typeface="+mn-cs"/>
                        </a:rPr>
                        <a:t>Y</a:t>
                      </a:r>
                    </a:p>
                  </a:txBody>
                  <a:tcPr marL="53261" marR="53261" marT="0" marB="0" anchor="ctr">
                    <a:solidFill>
                      <a:srgbClr val="92D050"/>
                    </a:solidFill>
                  </a:tcPr>
                </a:tc>
                <a:tc>
                  <a:txBody>
                    <a:bodyPr/>
                    <a:lstStyle/>
                    <a:p>
                      <a:pPr algn="ctr"/>
                      <a:endParaRPr lang="en-US" sz="1500" kern="1200" dirty="0">
                        <a:solidFill>
                          <a:srgbClr val="000000"/>
                        </a:solidFill>
                        <a:effectLst/>
                        <a:latin typeface="+mn-lt"/>
                        <a:ea typeface="+mn-ea"/>
                        <a:cs typeface="+mn-cs"/>
                      </a:endParaRPr>
                    </a:p>
                  </a:txBody>
                  <a:tcPr marL="53261" marR="53261" marT="0" marB="0" anchor="ctr"/>
                </a:tc>
                <a:tc>
                  <a:txBody>
                    <a:bodyPr/>
                    <a:lstStyle/>
                    <a:p>
                      <a:pPr marL="0" marR="0" algn="ctr">
                        <a:spcBef>
                          <a:spcPts val="0"/>
                        </a:spcBef>
                        <a:spcAft>
                          <a:spcPts val="0"/>
                        </a:spcAft>
                      </a:pPr>
                      <a:r>
                        <a:rPr lang="en-US" sz="1500" kern="1200" dirty="0">
                          <a:solidFill>
                            <a:srgbClr val="000000"/>
                          </a:solidFill>
                          <a:effectLst/>
                          <a:latin typeface="+mn-lt"/>
                          <a:ea typeface="+mn-ea"/>
                          <a:cs typeface="+mn-cs"/>
                        </a:rPr>
                        <a:t>Y</a:t>
                      </a:r>
                    </a:p>
                  </a:txBody>
                  <a:tcPr marL="53261" marR="53261" marT="0" marB="0" anchor="ctr">
                    <a:solidFill>
                      <a:srgbClr val="92D050"/>
                    </a:solidFill>
                  </a:tcPr>
                </a:tc>
                <a:tc>
                  <a:txBody>
                    <a:bodyPr/>
                    <a:lstStyle/>
                    <a:p>
                      <a:pPr marL="0" marR="0" algn="ctr">
                        <a:spcBef>
                          <a:spcPts val="0"/>
                        </a:spcBef>
                        <a:spcAft>
                          <a:spcPts val="0"/>
                        </a:spcAft>
                      </a:pPr>
                      <a:r>
                        <a:rPr lang="en-US" sz="1500" kern="1200" dirty="0">
                          <a:solidFill>
                            <a:srgbClr val="000000"/>
                          </a:solidFill>
                          <a:effectLst/>
                          <a:latin typeface="+mn-lt"/>
                          <a:ea typeface="+mn-ea"/>
                          <a:cs typeface="+mn-cs"/>
                        </a:rPr>
                        <a:t>Y</a:t>
                      </a:r>
                    </a:p>
                  </a:txBody>
                  <a:tcPr marL="53261" marR="53261" marT="0" marB="0" anchor="ctr">
                    <a:solidFill>
                      <a:srgbClr val="92D050"/>
                    </a:solidFill>
                  </a:tcPr>
                </a:tc>
                <a:tc>
                  <a:txBody>
                    <a:bodyPr/>
                    <a:lstStyle/>
                    <a:p>
                      <a:pPr marL="0" marR="0" algn="ctr">
                        <a:spcBef>
                          <a:spcPts val="0"/>
                        </a:spcBef>
                        <a:spcAft>
                          <a:spcPts val="0"/>
                        </a:spcAft>
                      </a:pPr>
                      <a:r>
                        <a:rPr lang="en-US" sz="1500" kern="1200" dirty="0">
                          <a:solidFill>
                            <a:srgbClr val="000000"/>
                          </a:solidFill>
                          <a:effectLst/>
                          <a:latin typeface="+mn-lt"/>
                          <a:ea typeface="+mn-ea"/>
                          <a:cs typeface="+mn-cs"/>
                        </a:rPr>
                        <a:t>Y</a:t>
                      </a:r>
                    </a:p>
                  </a:txBody>
                  <a:tcPr marL="53261" marR="53261" marT="0" marB="0" anchor="ctr">
                    <a:solidFill>
                      <a:srgbClr val="92D050"/>
                    </a:solidFill>
                  </a:tcPr>
                </a:tc>
              </a:tr>
              <a:tr h="301504">
                <a:tc>
                  <a:txBody>
                    <a:bodyPr/>
                    <a:lstStyle/>
                    <a:p>
                      <a:pPr marL="0" marR="0" algn="l">
                        <a:spcBef>
                          <a:spcPts val="0"/>
                        </a:spcBef>
                        <a:spcAft>
                          <a:spcPts val="0"/>
                        </a:spcAft>
                      </a:pPr>
                      <a:r>
                        <a:rPr lang="en-US" sz="1500" b="1" kern="1200" dirty="0">
                          <a:solidFill>
                            <a:schemeClr val="dk1"/>
                          </a:solidFill>
                          <a:latin typeface="+mn-lt"/>
                          <a:ea typeface="+mn-ea"/>
                          <a:cs typeface="+mn-cs"/>
                        </a:rPr>
                        <a:t>Messaging Infrastructure</a:t>
                      </a:r>
                    </a:p>
                  </a:txBody>
                  <a:tcPr marL="53261" marR="53261" marT="0" marB="0" anchor="ctr"/>
                </a:tc>
                <a:tc>
                  <a:txBody>
                    <a:bodyPr/>
                    <a:lstStyle/>
                    <a:p>
                      <a:pPr algn="ctr"/>
                      <a:endParaRPr lang="en-US" sz="1500" kern="1200" dirty="0">
                        <a:solidFill>
                          <a:srgbClr val="000000"/>
                        </a:solidFill>
                        <a:effectLst/>
                        <a:latin typeface="+mn-lt"/>
                        <a:ea typeface="+mn-ea"/>
                        <a:cs typeface="+mn-cs"/>
                      </a:endParaRPr>
                    </a:p>
                  </a:txBody>
                  <a:tcPr marL="53261" marR="53261" marT="0" marB="0" anchor="ctr"/>
                </a:tc>
                <a:tc>
                  <a:txBody>
                    <a:bodyPr/>
                    <a:lstStyle/>
                    <a:p>
                      <a:pPr algn="ctr"/>
                      <a:endParaRPr lang="en-US" sz="1500" kern="1200" dirty="0">
                        <a:solidFill>
                          <a:srgbClr val="000000"/>
                        </a:solidFill>
                        <a:effectLst/>
                        <a:latin typeface="+mn-lt"/>
                        <a:ea typeface="+mn-ea"/>
                        <a:cs typeface="+mn-cs"/>
                      </a:endParaRPr>
                    </a:p>
                  </a:txBody>
                  <a:tcPr marL="53261" marR="53261" marT="0" marB="0" anchor="ctr"/>
                </a:tc>
                <a:tc>
                  <a:txBody>
                    <a:bodyPr/>
                    <a:lstStyle/>
                    <a:p>
                      <a:pPr marL="0" marR="0" algn="ctr">
                        <a:spcBef>
                          <a:spcPts val="0"/>
                        </a:spcBef>
                        <a:spcAft>
                          <a:spcPts val="0"/>
                        </a:spcAft>
                      </a:pPr>
                      <a:r>
                        <a:rPr lang="en-US" sz="1500" kern="1200" dirty="0">
                          <a:solidFill>
                            <a:srgbClr val="000000"/>
                          </a:solidFill>
                          <a:effectLst/>
                          <a:latin typeface="+mn-lt"/>
                          <a:ea typeface="+mn-ea"/>
                          <a:cs typeface="+mn-cs"/>
                        </a:rPr>
                        <a:t>Y</a:t>
                      </a:r>
                    </a:p>
                  </a:txBody>
                  <a:tcPr marL="53261" marR="53261" marT="0" marB="0" anchor="ctr">
                    <a:solidFill>
                      <a:srgbClr val="92D050"/>
                    </a:solidFill>
                  </a:tcPr>
                </a:tc>
                <a:tc>
                  <a:txBody>
                    <a:bodyPr/>
                    <a:lstStyle/>
                    <a:p>
                      <a:pPr algn="ctr"/>
                      <a:endParaRPr lang="en-US" sz="1500" kern="1200" dirty="0">
                        <a:solidFill>
                          <a:srgbClr val="000000"/>
                        </a:solidFill>
                        <a:effectLst/>
                        <a:latin typeface="+mn-lt"/>
                        <a:ea typeface="+mn-ea"/>
                        <a:cs typeface="+mn-cs"/>
                      </a:endParaRPr>
                    </a:p>
                  </a:txBody>
                  <a:tcPr marL="53261" marR="53261" marT="0" marB="0" anchor="ctr"/>
                </a:tc>
                <a:tc>
                  <a:txBody>
                    <a:bodyPr/>
                    <a:lstStyle/>
                    <a:p>
                      <a:pPr algn="ctr"/>
                      <a:endParaRPr lang="en-US" sz="1500" kern="1200" dirty="0">
                        <a:solidFill>
                          <a:srgbClr val="000000"/>
                        </a:solidFill>
                        <a:effectLst/>
                        <a:latin typeface="+mn-lt"/>
                        <a:ea typeface="+mn-ea"/>
                        <a:cs typeface="+mn-cs"/>
                      </a:endParaRPr>
                    </a:p>
                  </a:txBody>
                  <a:tcPr marL="53261" marR="53261" marT="0" marB="0" anchor="ctr"/>
                </a:tc>
              </a:tr>
              <a:tr h="301504">
                <a:tc>
                  <a:txBody>
                    <a:bodyPr/>
                    <a:lstStyle/>
                    <a:p>
                      <a:pPr marL="0" marR="0" algn="l">
                        <a:spcBef>
                          <a:spcPts val="0"/>
                        </a:spcBef>
                        <a:spcAft>
                          <a:spcPts val="0"/>
                        </a:spcAft>
                      </a:pPr>
                      <a:r>
                        <a:rPr lang="en-US" sz="1500" b="1" kern="1200" dirty="0">
                          <a:solidFill>
                            <a:schemeClr val="dk1"/>
                          </a:solidFill>
                          <a:latin typeface="+mn-lt"/>
                          <a:ea typeface="+mn-ea"/>
                          <a:cs typeface="+mn-cs"/>
                        </a:rPr>
                        <a:t>Persistent Storage</a:t>
                      </a:r>
                    </a:p>
                  </a:txBody>
                  <a:tcPr marL="53261" marR="53261" marT="0" marB="0" anchor="ctr"/>
                </a:tc>
                <a:tc>
                  <a:txBody>
                    <a:bodyPr/>
                    <a:lstStyle/>
                    <a:p>
                      <a:pPr marL="0" marR="0" algn="ctr">
                        <a:spcBef>
                          <a:spcPts val="0"/>
                        </a:spcBef>
                        <a:spcAft>
                          <a:spcPts val="0"/>
                        </a:spcAft>
                      </a:pPr>
                      <a:r>
                        <a:rPr lang="en-US" sz="1500" kern="1200" dirty="0">
                          <a:solidFill>
                            <a:srgbClr val="000000"/>
                          </a:solidFill>
                          <a:effectLst/>
                          <a:latin typeface="+mn-lt"/>
                          <a:ea typeface="+mn-ea"/>
                          <a:cs typeface="+mn-cs"/>
                        </a:rPr>
                        <a:t>Y</a:t>
                      </a:r>
                    </a:p>
                  </a:txBody>
                  <a:tcPr marL="53261" marR="53261" marT="0" marB="0" anchor="ctr">
                    <a:solidFill>
                      <a:srgbClr val="92D050"/>
                    </a:solidFill>
                  </a:tcPr>
                </a:tc>
                <a:tc>
                  <a:txBody>
                    <a:bodyPr/>
                    <a:lstStyle/>
                    <a:p>
                      <a:pPr marL="0" marR="0" algn="ctr">
                        <a:spcBef>
                          <a:spcPts val="0"/>
                        </a:spcBef>
                        <a:spcAft>
                          <a:spcPts val="0"/>
                        </a:spcAft>
                      </a:pPr>
                      <a:r>
                        <a:rPr lang="en-US" sz="1500" kern="1200" dirty="0">
                          <a:solidFill>
                            <a:srgbClr val="000000"/>
                          </a:solidFill>
                          <a:effectLst/>
                          <a:latin typeface="+mn-lt"/>
                          <a:ea typeface="+mn-ea"/>
                          <a:cs typeface="+mn-cs"/>
                        </a:rPr>
                        <a:t>Y</a:t>
                      </a:r>
                    </a:p>
                  </a:txBody>
                  <a:tcPr marL="53261" marR="53261" marT="0" marB="0" anchor="ctr">
                    <a:solidFill>
                      <a:srgbClr val="92D050"/>
                    </a:solidFill>
                  </a:tcPr>
                </a:tc>
                <a:tc>
                  <a:txBody>
                    <a:bodyPr/>
                    <a:lstStyle/>
                    <a:p>
                      <a:pPr algn="ctr"/>
                      <a:r>
                        <a:rPr lang="en-US" sz="1500" kern="1200" dirty="0" smtClean="0">
                          <a:solidFill>
                            <a:srgbClr val="000000"/>
                          </a:solidFill>
                          <a:effectLst/>
                          <a:latin typeface="+mn-lt"/>
                          <a:ea typeface="+mn-ea"/>
                          <a:cs typeface="+mn-cs"/>
                        </a:rPr>
                        <a:t>1 week</a:t>
                      </a:r>
                      <a:endParaRPr lang="en-US" sz="1500" kern="1200" dirty="0">
                        <a:solidFill>
                          <a:srgbClr val="000000"/>
                        </a:solidFill>
                        <a:effectLst/>
                        <a:latin typeface="+mn-lt"/>
                        <a:ea typeface="+mn-ea"/>
                        <a:cs typeface="+mn-cs"/>
                      </a:endParaRPr>
                    </a:p>
                  </a:txBody>
                  <a:tcPr marL="53261" marR="53261" marT="0" marB="0" anchor="ctr">
                    <a:solidFill>
                      <a:schemeClr val="accent2"/>
                    </a:solidFill>
                  </a:tcPr>
                </a:tc>
                <a:tc>
                  <a:txBody>
                    <a:bodyPr/>
                    <a:lstStyle/>
                    <a:p>
                      <a:pPr marL="0" marR="0" algn="ctr">
                        <a:spcBef>
                          <a:spcPts val="0"/>
                        </a:spcBef>
                        <a:spcAft>
                          <a:spcPts val="0"/>
                        </a:spcAft>
                      </a:pPr>
                      <a:r>
                        <a:rPr lang="en-US" sz="1500" kern="1200" dirty="0">
                          <a:solidFill>
                            <a:srgbClr val="000000"/>
                          </a:solidFill>
                          <a:effectLst/>
                          <a:latin typeface="+mn-lt"/>
                          <a:ea typeface="+mn-ea"/>
                          <a:cs typeface="+mn-cs"/>
                        </a:rPr>
                        <a:t>Y</a:t>
                      </a:r>
                    </a:p>
                  </a:txBody>
                  <a:tcPr marL="53261" marR="53261" marT="0" marB="0" anchor="ctr">
                    <a:solidFill>
                      <a:srgbClr val="92D050"/>
                    </a:solidFill>
                  </a:tcPr>
                </a:tc>
                <a:tc>
                  <a:txBody>
                    <a:bodyPr/>
                    <a:lstStyle/>
                    <a:p>
                      <a:pPr marL="0" marR="0" algn="ctr">
                        <a:spcBef>
                          <a:spcPts val="0"/>
                        </a:spcBef>
                        <a:spcAft>
                          <a:spcPts val="0"/>
                        </a:spcAft>
                      </a:pPr>
                      <a:r>
                        <a:rPr lang="en-US" sz="1500" kern="1200" dirty="0">
                          <a:solidFill>
                            <a:srgbClr val="000000"/>
                          </a:solidFill>
                          <a:effectLst/>
                          <a:latin typeface="+mn-lt"/>
                          <a:ea typeface="+mn-ea"/>
                          <a:cs typeface="+mn-cs"/>
                        </a:rPr>
                        <a:t>Y</a:t>
                      </a:r>
                    </a:p>
                  </a:txBody>
                  <a:tcPr marL="53261" marR="53261" marT="0" marB="0" anchor="ctr">
                    <a:solidFill>
                      <a:srgbClr val="92D050"/>
                    </a:solidFill>
                  </a:tcPr>
                </a:tc>
              </a:tr>
              <a:tr h="457200">
                <a:tc>
                  <a:txBody>
                    <a:bodyPr/>
                    <a:lstStyle/>
                    <a:p>
                      <a:pPr marL="0" marR="0" algn="l">
                        <a:spcBef>
                          <a:spcPts val="0"/>
                        </a:spcBef>
                        <a:spcAft>
                          <a:spcPts val="0"/>
                        </a:spcAft>
                      </a:pPr>
                      <a:r>
                        <a:rPr lang="en-US" sz="1500" b="1" kern="1200" dirty="0">
                          <a:solidFill>
                            <a:schemeClr val="dk1"/>
                          </a:solidFill>
                          <a:latin typeface="+mn-lt"/>
                          <a:ea typeface="+mn-ea"/>
                          <a:cs typeface="+mn-cs"/>
                        </a:rPr>
                        <a:t>Size Limit</a:t>
                      </a:r>
                    </a:p>
                  </a:txBody>
                  <a:tcPr marL="53261" marR="53261" marT="0" marB="0" anchor="ctr"/>
                </a:tc>
                <a:tc>
                  <a:txBody>
                    <a:bodyPr/>
                    <a:lstStyle/>
                    <a:p>
                      <a:pPr marL="0" marR="0" algn="ctr">
                        <a:spcBef>
                          <a:spcPts val="0"/>
                        </a:spcBef>
                        <a:spcAft>
                          <a:spcPts val="0"/>
                        </a:spcAft>
                      </a:pPr>
                      <a:r>
                        <a:rPr lang="en-US" sz="1500" kern="1200" dirty="0" smtClean="0">
                          <a:solidFill>
                            <a:srgbClr val="000000"/>
                          </a:solidFill>
                          <a:effectLst/>
                          <a:latin typeface="+mn-lt"/>
                          <a:ea typeface="+mn-ea"/>
                          <a:cs typeface="+mn-cs"/>
                        </a:rPr>
                        <a:t>200 GB</a:t>
                      </a:r>
                      <a:r>
                        <a:rPr lang="en-US" sz="1500" kern="1200" dirty="0">
                          <a:solidFill>
                            <a:srgbClr val="000000"/>
                          </a:solidFill>
                          <a:effectLst/>
                          <a:latin typeface="+mn-lt"/>
                          <a:ea typeface="+mn-ea"/>
                          <a:cs typeface="+mn-cs"/>
                        </a:rPr>
                        <a:t>/ 1 TB</a:t>
                      </a:r>
                    </a:p>
                  </a:txBody>
                  <a:tcPr marL="53261" marR="53261" marT="0" marB="0" anchor="ctr">
                    <a:solidFill>
                      <a:srgbClr val="92D050"/>
                    </a:solidFill>
                  </a:tcPr>
                </a:tc>
                <a:tc>
                  <a:txBody>
                    <a:bodyPr/>
                    <a:lstStyle/>
                    <a:p>
                      <a:pPr marL="0" marR="0" algn="ctr">
                        <a:spcBef>
                          <a:spcPts val="0"/>
                        </a:spcBef>
                        <a:spcAft>
                          <a:spcPts val="0"/>
                        </a:spcAft>
                      </a:pPr>
                      <a:r>
                        <a:rPr lang="en-US" sz="1500" kern="1200" dirty="0">
                          <a:solidFill>
                            <a:srgbClr val="000000"/>
                          </a:solidFill>
                          <a:effectLst/>
                          <a:latin typeface="+mn-lt"/>
                          <a:ea typeface="+mn-ea"/>
                          <a:cs typeface="+mn-cs"/>
                        </a:rPr>
                        <a:t>1 TB</a:t>
                      </a:r>
                    </a:p>
                  </a:txBody>
                  <a:tcPr marL="53261" marR="53261" marT="0" marB="0" anchor="ctr">
                    <a:solidFill>
                      <a:srgbClr val="92D050"/>
                    </a:solidFill>
                  </a:tcPr>
                </a:tc>
                <a:tc>
                  <a:txBody>
                    <a:bodyPr/>
                    <a:lstStyle/>
                    <a:p>
                      <a:pPr marL="0" marR="0" algn="ctr">
                        <a:spcBef>
                          <a:spcPts val="0"/>
                        </a:spcBef>
                        <a:spcAft>
                          <a:spcPts val="0"/>
                        </a:spcAft>
                      </a:pPr>
                      <a:r>
                        <a:rPr lang="en-US" sz="1500" kern="1200" dirty="0" smtClean="0">
                          <a:solidFill>
                            <a:srgbClr val="000000"/>
                          </a:solidFill>
                          <a:effectLst/>
                          <a:latin typeface="+mn-lt"/>
                          <a:ea typeface="+mn-ea"/>
                          <a:cs typeface="+mn-cs"/>
                        </a:rPr>
                        <a:t>100 TB</a:t>
                      </a:r>
                      <a:endParaRPr lang="en-US" sz="1500" kern="1200" dirty="0">
                        <a:solidFill>
                          <a:srgbClr val="000000"/>
                        </a:solidFill>
                        <a:effectLst/>
                        <a:latin typeface="+mn-lt"/>
                        <a:ea typeface="+mn-ea"/>
                        <a:cs typeface="+mn-cs"/>
                      </a:endParaRPr>
                    </a:p>
                  </a:txBody>
                  <a:tcPr marL="53261" marR="53261" marT="0" marB="0" anchor="ctr">
                    <a:solidFill>
                      <a:srgbClr val="92D050"/>
                    </a:solidFill>
                  </a:tcPr>
                </a:tc>
                <a:tc>
                  <a:txBody>
                    <a:bodyPr/>
                    <a:lstStyle/>
                    <a:p>
                      <a:pPr marL="0" marR="0" algn="ctr">
                        <a:spcBef>
                          <a:spcPts val="0"/>
                        </a:spcBef>
                        <a:spcAft>
                          <a:spcPts val="0"/>
                        </a:spcAft>
                      </a:pPr>
                      <a:r>
                        <a:rPr lang="en-US" sz="1500" kern="1200" dirty="0">
                          <a:solidFill>
                            <a:srgbClr val="000000"/>
                          </a:solidFill>
                          <a:effectLst/>
                          <a:latin typeface="+mn-lt"/>
                          <a:ea typeface="+mn-ea"/>
                          <a:cs typeface="+mn-cs"/>
                        </a:rPr>
                        <a:t>100 TB</a:t>
                      </a:r>
                    </a:p>
                  </a:txBody>
                  <a:tcPr marL="53261" marR="53261" marT="0" marB="0" anchor="ctr">
                    <a:solidFill>
                      <a:srgbClr val="92D050"/>
                    </a:solidFill>
                  </a:tcPr>
                </a:tc>
                <a:tc>
                  <a:txBody>
                    <a:bodyPr/>
                    <a:lstStyle/>
                    <a:p>
                      <a:pPr marL="0" marR="0" algn="ctr">
                        <a:spcBef>
                          <a:spcPts val="0"/>
                        </a:spcBef>
                        <a:spcAft>
                          <a:spcPts val="0"/>
                        </a:spcAft>
                      </a:pPr>
                      <a:r>
                        <a:rPr lang="en-US" sz="1500" kern="1200" dirty="0">
                          <a:solidFill>
                            <a:srgbClr val="000000"/>
                          </a:solidFill>
                          <a:effectLst/>
                          <a:latin typeface="+mn-lt"/>
                          <a:ea typeface="+mn-ea"/>
                          <a:cs typeface="+mn-cs"/>
                        </a:rPr>
                        <a:t>50 </a:t>
                      </a:r>
                      <a:r>
                        <a:rPr lang="en-US" sz="1500" kern="1200" dirty="0" smtClean="0">
                          <a:solidFill>
                            <a:srgbClr val="000000"/>
                          </a:solidFill>
                          <a:effectLst/>
                          <a:latin typeface="+mn-lt"/>
                          <a:ea typeface="+mn-ea"/>
                          <a:cs typeface="+mn-cs"/>
                        </a:rPr>
                        <a:t>GB (*)</a:t>
                      </a:r>
                      <a:endParaRPr lang="en-US" sz="1500" kern="1200" dirty="0">
                        <a:solidFill>
                          <a:srgbClr val="000000"/>
                        </a:solidFill>
                        <a:effectLst/>
                        <a:latin typeface="+mn-lt"/>
                        <a:ea typeface="+mn-ea"/>
                        <a:cs typeface="+mn-cs"/>
                      </a:endParaRPr>
                    </a:p>
                  </a:txBody>
                  <a:tcPr marL="53261" marR="53261" marT="0" marB="0" anchor="ctr">
                    <a:solidFill>
                      <a:srgbClr val="92D050"/>
                    </a:solidFill>
                  </a:tcPr>
                </a:tc>
              </a:tr>
            </a:tbl>
          </a:graphicData>
        </a:graphic>
      </p:graphicFrame>
      <p:sp>
        <p:nvSpPr>
          <p:cNvPr id="3" name="TextBox 2"/>
          <p:cNvSpPr txBox="1"/>
          <p:nvPr/>
        </p:nvSpPr>
        <p:spPr>
          <a:xfrm>
            <a:off x="685800" y="5334001"/>
            <a:ext cx="7696200" cy="584775"/>
          </a:xfrm>
          <a:prstGeom prst="rect">
            <a:avLst/>
          </a:prstGeom>
          <a:noFill/>
        </p:spPr>
        <p:txBody>
          <a:bodyPr wrap="square" lIns="0" tIns="0" rIns="0" bIns="0" rtlCol="0">
            <a:spAutoFit/>
          </a:bodyPr>
          <a:lstStyle/>
          <a:p>
            <a:r>
              <a:rPr lang="en-US" dirty="0" smtClean="0">
                <a:gradFill>
                  <a:gsLst>
                    <a:gs pos="0">
                      <a:schemeClr val="tx1"/>
                    </a:gs>
                    <a:gs pos="86000">
                      <a:schemeClr val="tx1"/>
                    </a:gs>
                  </a:gsLst>
                  <a:lin ang="5400000" scaled="0"/>
                </a:gradFill>
              </a:rPr>
              <a:t>(*) Scale </a:t>
            </a:r>
            <a:r>
              <a:rPr lang="en-US" dirty="0">
                <a:gradFill>
                  <a:gsLst>
                    <a:gs pos="0">
                      <a:schemeClr val="tx1"/>
                    </a:gs>
                    <a:gs pos="86000">
                      <a:schemeClr val="tx1"/>
                    </a:gs>
                  </a:gsLst>
                  <a:lin ang="5400000" scaled="0"/>
                </a:gradFill>
              </a:rPr>
              <a:t>o</a:t>
            </a:r>
            <a:r>
              <a:rPr lang="en-US" dirty="0" smtClean="0">
                <a:gradFill>
                  <a:gsLst>
                    <a:gs pos="0">
                      <a:schemeClr val="tx1"/>
                    </a:gs>
                    <a:gs pos="86000">
                      <a:schemeClr val="tx1"/>
                    </a:gs>
                  </a:gsLst>
                  <a:lin ang="5400000" scaled="0"/>
                </a:gradFill>
              </a:rPr>
              <a:t>ut across multiple databases using partitioning for better </a:t>
            </a:r>
          </a:p>
          <a:p>
            <a:r>
              <a:rPr lang="en-US" dirty="0">
                <a:gradFill>
                  <a:gsLst>
                    <a:gs pos="0">
                      <a:schemeClr val="tx1"/>
                    </a:gs>
                    <a:gs pos="86000">
                      <a:schemeClr val="tx1"/>
                    </a:gs>
                  </a:gsLst>
                  <a:lin ang="5400000" scaled="0"/>
                </a:gradFill>
              </a:rPr>
              <a:t> </a:t>
            </a:r>
            <a:r>
              <a:rPr lang="en-US" dirty="0" smtClean="0">
                <a:gradFill>
                  <a:gsLst>
                    <a:gs pos="0">
                      <a:schemeClr val="tx1"/>
                    </a:gs>
                    <a:gs pos="86000">
                      <a:schemeClr val="tx1"/>
                    </a:gs>
                  </a:gsLst>
                  <a:lin ang="5400000" scaled="0"/>
                </a:gradFill>
              </a:rPr>
              <a:t>    scalability and performance</a:t>
            </a:r>
          </a:p>
        </p:txBody>
      </p:sp>
    </p:spTree>
    <p:extLst>
      <p:ext uri="{BB962C8B-B14F-4D97-AF65-F5344CB8AC3E}">
        <p14:creationId xmlns:p14="http://schemas.microsoft.com/office/powerpoint/2010/main" val="4028072363"/>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7"/>
            <a:ext cx="8382000" cy="443199"/>
          </a:xfrm>
        </p:spPr>
        <p:txBody>
          <a:bodyPr>
            <a:normAutofit/>
          </a:bodyPr>
          <a:lstStyle/>
          <a:p>
            <a:r>
              <a:rPr lang="en-US" sz="3200" dirty="0" smtClean="0"/>
              <a:t>Azure Table and SQL Azure Table </a:t>
            </a:r>
            <a:endParaRPr lang="en-US" sz="3200" dirty="0"/>
          </a:p>
        </p:txBody>
      </p:sp>
      <p:graphicFrame>
        <p:nvGraphicFramePr>
          <p:cNvPr id="4" name="Table 3"/>
          <p:cNvGraphicFramePr>
            <a:graphicFrameLocks noGrp="1"/>
          </p:cNvGraphicFramePr>
          <p:nvPr>
            <p:extLst>
              <p:ext uri="{D42A27DB-BD31-4B8C-83A1-F6EECF244321}">
                <p14:modId xmlns:p14="http://schemas.microsoft.com/office/powerpoint/2010/main" val="2385921788"/>
              </p:ext>
            </p:extLst>
          </p:nvPr>
        </p:nvGraphicFramePr>
        <p:xfrm>
          <a:off x="304800" y="914400"/>
          <a:ext cx="8686800" cy="5217160"/>
        </p:xfrm>
        <a:graphic>
          <a:graphicData uri="http://schemas.openxmlformats.org/drawingml/2006/table">
            <a:tbl>
              <a:tblPr firstRow="1" bandRow="1">
                <a:tableStyleId>{5C22544A-7EE6-4342-B048-85BDC9FD1C3A}</a:tableStyleId>
              </a:tblPr>
              <a:tblGrid>
                <a:gridCol w="1447800"/>
                <a:gridCol w="3505200"/>
                <a:gridCol w="3733800"/>
              </a:tblGrid>
              <a:tr h="381000">
                <a:tc>
                  <a:txBody>
                    <a:bodyPr/>
                    <a:lstStyle/>
                    <a:p>
                      <a:pPr algn="ctr"/>
                      <a:r>
                        <a:rPr lang="en-US" sz="1900" dirty="0" smtClean="0"/>
                        <a:t>Feature</a:t>
                      </a:r>
                      <a:endParaRPr lang="en-US" sz="1900" dirty="0"/>
                    </a:p>
                  </a:txBody>
                  <a:tcPr/>
                </a:tc>
                <a:tc>
                  <a:txBody>
                    <a:bodyPr/>
                    <a:lstStyle/>
                    <a:p>
                      <a:pPr algn="ctr"/>
                      <a:r>
                        <a:rPr lang="en-US" sz="1900" dirty="0" smtClean="0"/>
                        <a:t>Azure Table</a:t>
                      </a:r>
                      <a:endParaRPr lang="en-US" sz="1900" dirty="0"/>
                    </a:p>
                  </a:txBody>
                  <a:tcPr/>
                </a:tc>
                <a:tc>
                  <a:txBody>
                    <a:bodyPr/>
                    <a:lstStyle/>
                    <a:p>
                      <a:pPr algn="ctr"/>
                      <a:r>
                        <a:rPr lang="en-US" sz="1900" dirty="0" smtClean="0"/>
                        <a:t>SQL Azure Table</a:t>
                      </a:r>
                      <a:endParaRPr lang="en-US" sz="1900" dirty="0"/>
                    </a:p>
                  </a:txBody>
                  <a:tcPr/>
                </a:tc>
              </a:tr>
              <a:tr h="619760">
                <a:tc>
                  <a:txBody>
                    <a:bodyPr/>
                    <a:lstStyle/>
                    <a:p>
                      <a:r>
                        <a:rPr lang="en-US" sz="1500" b="1" dirty="0" smtClean="0"/>
                        <a:t>Partitioning &amp; Scale</a:t>
                      </a:r>
                      <a:endParaRPr lang="en-US" sz="1500" b="1" dirty="0"/>
                    </a:p>
                  </a:txBody>
                  <a:tcPr anchor="ctr"/>
                </a:tc>
                <a:tc>
                  <a:txBody>
                    <a:bodyPr/>
                    <a:lstStyle/>
                    <a:p>
                      <a:r>
                        <a:rPr lang="en-US" sz="1500" kern="1200" baseline="0" dirty="0" smtClean="0">
                          <a:solidFill>
                            <a:schemeClr val="dk1"/>
                          </a:solidFill>
                          <a:latin typeface="+mn-lt"/>
                          <a:ea typeface="+mn-ea"/>
                          <a:cs typeface="+mn-cs"/>
                        </a:rPr>
                        <a:t>Implicit based on Partition Key</a:t>
                      </a:r>
                    </a:p>
                    <a:p>
                      <a:pPr marL="0" marR="0" indent="0" algn="l" defTabSz="914363" rtl="0" eaLnBrk="1" fontAlgn="auto" latinLnBrk="0" hangingPunct="1">
                        <a:lnSpc>
                          <a:spcPct val="100000"/>
                        </a:lnSpc>
                        <a:spcBef>
                          <a:spcPts val="0"/>
                        </a:spcBef>
                        <a:spcAft>
                          <a:spcPts val="0"/>
                        </a:spcAft>
                        <a:buClrTx/>
                        <a:buSzTx/>
                        <a:buFontTx/>
                        <a:buNone/>
                        <a:tabLst/>
                        <a:defRPr/>
                      </a:pPr>
                      <a:endParaRPr lang="en-US" sz="1500" baseline="0" dirty="0" smtClean="0"/>
                    </a:p>
                  </a:txBody>
                  <a:tcPr anchor="ctr"/>
                </a:tc>
                <a:tc>
                  <a:txBody>
                    <a:bodyPr/>
                    <a:lstStyle/>
                    <a:p>
                      <a:r>
                        <a:rPr lang="en-US" sz="1500" kern="1200" baseline="0" dirty="0" smtClean="0">
                          <a:solidFill>
                            <a:schemeClr val="dk1"/>
                          </a:solidFill>
                          <a:latin typeface="+mn-lt"/>
                          <a:ea typeface="+mn-ea"/>
                          <a:cs typeface="+mn-cs"/>
                        </a:rPr>
                        <a:t>Explicitly managed by the Application (Sharding – future feature)</a:t>
                      </a:r>
                    </a:p>
                  </a:txBody>
                  <a:tcPr anchor="ctr"/>
                </a:tc>
              </a:tr>
              <a:tr h="838200">
                <a:tc>
                  <a:txBody>
                    <a:bodyPr/>
                    <a:lstStyle/>
                    <a:p>
                      <a:r>
                        <a:rPr lang="en-US" sz="1500" b="1" dirty="0" smtClean="0"/>
                        <a:t>Index Capabilities</a:t>
                      </a:r>
                      <a:endParaRPr lang="en-US" sz="1500" b="1" dirty="0"/>
                    </a:p>
                  </a:txBody>
                  <a:tcPr anchor="ctr"/>
                </a:tc>
                <a:tc>
                  <a:txBody>
                    <a:bodyPr/>
                    <a:lstStyle/>
                    <a:p>
                      <a:r>
                        <a:rPr lang="en-US" sz="1500" baseline="0" dirty="0" smtClean="0"/>
                        <a:t>Table indexed on Partition Key + Row Key</a:t>
                      </a:r>
                    </a:p>
                    <a:p>
                      <a:r>
                        <a:rPr lang="en-US" sz="1500" baseline="0" dirty="0" smtClean="0"/>
                        <a:t>0 Secondary Indexes</a:t>
                      </a:r>
                      <a:endParaRPr lang="en-US" sz="1500" dirty="0"/>
                    </a:p>
                  </a:txBody>
                  <a:tcPr anchor="ctr"/>
                </a:tc>
                <a:tc>
                  <a:txBody>
                    <a:bodyPr/>
                    <a:lstStyle/>
                    <a:p>
                      <a:r>
                        <a:rPr lang="en-US" sz="1500" dirty="0" smtClean="0"/>
                        <a:t>1 Clustered Index on any</a:t>
                      </a:r>
                      <a:r>
                        <a:rPr lang="en-US" sz="1500" baseline="0" dirty="0" smtClean="0"/>
                        <a:t> column</a:t>
                      </a:r>
                      <a:endParaRPr lang="en-US" sz="1500" dirty="0" smtClean="0"/>
                    </a:p>
                    <a:p>
                      <a:r>
                        <a:rPr lang="en-US" sz="1500" dirty="0" smtClean="0"/>
                        <a:t>999 </a:t>
                      </a:r>
                      <a:r>
                        <a:rPr lang="en-US" sz="1500" baseline="0" dirty="0" smtClean="0"/>
                        <a:t>Secondary Indexes</a:t>
                      </a:r>
                      <a:endParaRPr lang="en-US" sz="1500" dirty="0"/>
                    </a:p>
                  </a:txBody>
                  <a:tcPr anchor="ctr"/>
                </a:tc>
              </a:tr>
              <a:tr h="777240">
                <a:tc>
                  <a:txBody>
                    <a:bodyPr/>
                    <a:lstStyle/>
                    <a:p>
                      <a:r>
                        <a:rPr lang="en-US" sz="1500" b="1" dirty="0" smtClean="0"/>
                        <a:t>Table Limits</a:t>
                      </a:r>
                      <a:endParaRPr lang="en-US" sz="1500" b="1" dirty="0"/>
                    </a:p>
                  </a:txBody>
                  <a:tcPr anchor="ctr"/>
                </a:tc>
                <a:tc>
                  <a:txBody>
                    <a:bodyPr/>
                    <a:lstStyle/>
                    <a:p>
                      <a:r>
                        <a:rPr lang="en-US" sz="1500" dirty="0" smtClean="0"/>
                        <a:t>Row</a:t>
                      </a:r>
                      <a:r>
                        <a:rPr lang="en-US" sz="1500" baseline="0" dirty="0" smtClean="0"/>
                        <a:t> Size – 1 MB</a:t>
                      </a:r>
                    </a:p>
                    <a:p>
                      <a:r>
                        <a:rPr lang="en-US" sz="1500" dirty="0" smtClean="0"/>
                        <a:t>Column</a:t>
                      </a:r>
                      <a:r>
                        <a:rPr lang="en-US" sz="1500" baseline="0" dirty="0" smtClean="0"/>
                        <a:t> Limit – 255</a:t>
                      </a:r>
                    </a:p>
                    <a:p>
                      <a:r>
                        <a:rPr lang="en-US" sz="1500" baseline="0" dirty="0" smtClean="0"/>
                        <a:t>Table Limit – 100TB</a:t>
                      </a:r>
                      <a:endParaRPr lang="en-US" sz="1500" dirty="0"/>
                    </a:p>
                  </a:txBody>
                  <a:tcPr anchor="ctr"/>
                </a:tc>
                <a:tc>
                  <a:txBody>
                    <a:bodyPr/>
                    <a:lstStyle/>
                    <a:p>
                      <a:r>
                        <a:rPr lang="en-US" sz="1500" dirty="0" smtClean="0"/>
                        <a:t>Row Size – 8MB</a:t>
                      </a:r>
                    </a:p>
                    <a:p>
                      <a:r>
                        <a:rPr lang="en-US" sz="1500" dirty="0" smtClean="0"/>
                        <a:t>Column Limit – 1024</a:t>
                      </a:r>
                    </a:p>
                    <a:p>
                      <a:r>
                        <a:rPr lang="en-US" sz="1500" dirty="0" smtClean="0"/>
                        <a:t>Table Limit - ~50GB</a:t>
                      </a:r>
                      <a:endParaRPr lang="en-US" sz="1500" dirty="0"/>
                    </a:p>
                  </a:txBody>
                  <a:tcPr anchor="ctr"/>
                </a:tc>
              </a:tr>
              <a:tr h="1234440">
                <a:tc>
                  <a:txBody>
                    <a:bodyPr/>
                    <a:lstStyle/>
                    <a:p>
                      <a:r>
                        <a:rPr lang="en-US" sz="1500" b="1" dirty="0" smtClean="0"/>
                        <a:t>Transactions</a:t>
                      </a:r>
                      <a:endParaRPr lang="en-US" sz="1500" b="1" dirty="0"/>
                    </a:p>
                  </a:txBody>
                  <a:tcPr anchor="ctr"/>
                </a:tc>
                <a:tc>
                  <a:txBody>
                    <a:bodyPr/>
                    <a:lstStyle/>
                    <a:p>
                      <a:r>
                        <a:rPr lang="en-US" sz="1500" dirty="0" smtClean="0"/>
                        <a:t>Transactions on entities within</a:t>
                      </a:r>
                      <a:r>
                        <a:rPr lang="en-US" sz="1500" baseline="0" dirty="0" smtClean="0"/>
                        <a:t> partition</a:t>
                      </a:r>
                      <a:endParaRPr lang="en-US" sz="1500" dirty="0" smtClean="0"/>
                    </a:p>
                    <a:p>
                      <a:r>
                        <a:rPr lang="en-US" sz="1500" dirty="0" smtClean="0"/>
                        <a:t>No Transactions across tables or partitions</a:t>
                      </a:r>
                      <a:endParaRPr lang="en-US" sz="1500" baseline="0" dirty="0" smtClean="0"/>
                    </a:p>
                    <a:p>
                      <a:r>
                        <a:rPr lang="en-US" sz="1500" baseline="0" dirty="0" smtClean="0"/>
                        <a:t>Up to 100 operations in a Transaction</a:t>
                      </a:r>
                    </a:p>
                    <a:p>
                      <a:r>
                        <a:rPr lang="en-US" sz="1500" baseline="0" dirty="0" smtClean="0"/>
                        <a:t>Payload upto 4MB per Transaction</a:t>
                      </a:r>
                      <a:endParaRPr lang="en-US" sz="1500" dirty="0"/>
                    </a:p>
                  </a:txBody>
                  <a:tcPr anchor="ctr"/>
                </a:tc>
                <a:tc>
                  <a:txBody>
                    <a:bodyPr/>
                    <a:lstStyle/>
                    <a:p>
                      <a:r>
                        <a:rPr lang="en-US" sz="1500" dirty="0" smtClean="0"/>
                        <a:t>Fully compatible transactional</a:t>
                      </a:r>
                      <a:r>
                        <a:rPr lang="en-US" sz="1500" baseline="0" dirty="0" smtClean="0"/>
                        <a:t> semantics with SQL Server.</a:t>
                      </a:r>
                    </a:p>
                    <a:p>
                      <a:endParaRPr lang="en-US" sz="1500" dirty="0" smtClean="0"/>
                    </a:p>
                    <a:p>
                      <a:r>
                        <a:rPr lang="en-US" sz="1500" dirty="0" smtClean="0"/>
                        <a:t>No cross Database transactions</a:t>
                      </a:r>
                    </a:p>
                  </a:txBody>
                  <a:tcPr anchor="ctr"/>
                </a:tc>
              </a:tr>
              <a:tr h="726440">
                <a:tc>
                  <a:txBody>
                    <a:bodyPr/>
                    <a:lstStyle/>
                    <a:p>
                      <a:r>
                        <a:rPr lang="en-US" sz="1500" b="1" dirty="0" smtClean="0"/>
                        <a:t>Consistency Model</a:t>
                      </a:r>
                      <a:endParaRPr lang="en-US" sz="1500" b="1" dirty="0"/>
                    </a:p>
                  </a:txBody>
                  <a:tcPr anchor="ct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500" dirty="0" smtClean="0"/>
                        <a:t>Transactionally Consistent</a:t>
                      </a:r>
                    </a:p>
                  </a:txBody>
                  <a:tcPr anchor="ctr"/>
                </a:tc>
                <a:tc>
                  <a:txBody>
                    <a:bodyPr/>
                    <a:lstStyle/>
                    <a:p>
                      <a:r>
                        <a:rPr lang="en-US" sz="1500" dirty="0" smtClean="0"/>
                        <a:t>Transactionally Consistent</a:t>
                      </a:r>
                      <a:endParaRPr lang="en-US" sz="1500" dirty="0"/>
                    </a:p>
                  </a:txBody>
                  <a:tcPr anchor="ctr"/>
                </a:tc>
              </a:tr>
              <a:tr h="640080">
                <a:tc>
                  <a:txBody>
                    <a:bodyPr/>
                    <a:lstStyle/>
                    <a:p>
                      <a:r>
                        <a:rPr lang="en-US" sz="1500" b="1" dirty="0" smtClean="0"/>
                        <a:t>Concurrency</a:t>
                      </a:r>
                      <a:endParaRPr lang="en-US" sz="1500" b="1" dirty="0"/>
                    </a:p>
                  </a:txBody>
                  <a:tcPr anchor="ctr"/>
                </a:tc>
                <a:tc>
                  <a:txBody>
                    <a:bodyPr/>
                    <a:lstStyle/>
                    <a:p>
                      <a:r>
                        <a:rPr lang="en-US" sz="1500" dirty="0" smtClean="0"/>
                        <a:t>Single Optimistic Concurrency</a:t>
                      </a:r>
                      <a:r>
                        <a:rPr lang="en-US" sz="1500" baseline="0" dirty="0" smtClean="0"/>
                        <a:t> Strategy</a:t>
                      </a:r>
                    </a:p>
                  </a:txBody>
                  <a:tcPr anchor="ctr"/>
                </a:tc>
                <a:tc>
                  <a:txBody>
                    <a:bodyPr/>
                    <a:lstStyle/>
                    <a:p>
                      <a:r>
                        <a:rPr lang="en-US" sz="1500" dirty="0" smtClean="0"/>
                        <a:t>Full range of isolation and concurrency models as supported by RDBMS</a:t>
                      </a:r>
                      <a:endParaRPr lang="en-US" sz="1500" dirty="0"/>
                    </a:p>
                  </a:txBody>
                  <a:tcPr anchor="ctr"/>
                </a:tc>
              </a:tr>
            </a:tbl>
          </a:graphicData>
        </a:graphic>
      </p:graphicFrame>
    </p:spTree>
    <p:extLst>
      <p:ext uri="{BB962C8B-B14F-4D97-AF65-F5344CB8AC3E}">
        <p14:creationId xmlns:p14="http://schemas.microsoft.com/office/powerpoint/2010/main" val="38538761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7"/>
            <a:ext cx="8382000" cy="443199"/>
          </a:xfrm>
        </p:spPr>
        <p:txBody>
          <a:bodyPr>
            <a:normAutofit/>
          </a:bodyPr>
          <a:lstStyle/>
          <a:p>
            <a:r>
              <a:rPr lang="en-US" sz="3200" dirty="0" smtClean="0"/>
              <a:t>Azure </a:t>
            </a:r>
            <a:r>
              <a:rPr lang="en-US" sz="3200" dirty="0"/>
              <a:t>Table and SQL Azure </a:t>
            </a:r>
            <a:r>
              <a:rPr lang="en-US" sz="3200" dirty="0" smtClean="0"/>
              <a:t>Table</a:t>
            </a:r>
            <a:endParaRPr lang="en-US" sz="3200" dirty="0"/>
          </a:p>
        </p:txBody>
      </p:sp>
      <p:graphicFrame>
        <p:nvGraphicFramePr>
          <p:cNvPr id="4" name="Table 3"/>
          <p:cNvGraphicFramePr>
            <a:graphicFrameLocks noGrp="1"/>
          </p:cNvGraphicFramePr>
          <p:nvPr>
            <p:extLst>
              <p:ext uri="{D42A27DB-BD31-4B8C-83A1-F6EECF244321}">
                <p14:modId xmlns:p14="http://schemas.microsoft.com/office/powerpoint/2010/main" val="751918640"/>
              </p:ext>
            </p:extLst>
          </p:nvPr>
        </p:nvGraphicFramePr>
        <p:xfrm>
          <a:off x="228600" y="1143000"/>
          <a:ext cx="8686800" cy="4632960"/>
        </p:xfrm>
        <a:graphic>
          <a:graphicData uri="http://schemas.openxmlformats.org/drawingml/2006/table">
            <a:tbl>
              <a:tblPr firstRow="1" bandRow="1">
                <a:tableStyleId>{5C22544A-7EE6-4342-B048-85BDC9FD1C3A}</a:tableStyleId>
              </a:tblPr>
              <a:tblGrid>
                <a:gridCol w="1219200"/>
                <a:gridCol w="3945924"/>
                <a:gridCol w="3521676"/>
              </a:tblGrid>
              <a:tr h="381000">
                <a:tc>
                  <a:txBody>
                    <a:bodyPr/>
                    <a:lstStyle/>
                    <a:p>
                      <a:pPr algn="ctr"/>
                      <a:r>
                        <a:rPr lang="en-US" sz="1900" dirty="0" smtClean="0"/>
                        <a:t>Feature</a:t>
                      </a:r>
                      <a:endParaRPr lang="en-US" sz="1900" dirty="0"/>
                    </a:p>
                  </a:txBody>
                  <a:tcPr anchor="ctr"/>
                </a:tc>
                <a:tc>
                  <a:txBody>
                    <a:bodyPr/>
                    <a:lstStyle/>
                    <a:p>
                      <a:pPr algn="ctr"/>
                      <a:r>
                        <a:rPr lang="en-US" sz="1900" dirty="0" smtClean="0"/>
                        <a:t>Azure Table</a:t>
                      </a:r>
                      <a:endParaRPr lang="en-US" sz="1900" dirty="0"/>
                    </a:p>
                  </a:txBody>
                  <a:tcPr anchor="ctr"/>
                </a:tc>
                <a:tc>
                  <a:txBody>
                    <a:bodyPr/>
                    <a:lstStyle/>
                    <a:p>
                      <a:pPr algn="ctr"/>
                      <a:r>
                        <a:rPr lang="en-US" sz="1900" dirty="0" smtClean="0"/>
                        <a:t>SQL Azure</a:t>
                      </a:r>
                      <a:endParaRPr lang="en-US" sz="1900" dirty="0"/>
                    </a:p>
                  </a:txBody>
                  <a:tcPr anchor="ctr"/>
                </a:tc>
              </a:tr>
              <a:tr h="548640">
                <a:tc>
                  <a:txBody>
                    <a:bodyPr/>
                    <a:lstStyle/>
                    <a:p>
                      <a:r>
                        <a:rPr lang="en-US" sz="1500" b="1" dirty="0" smtClean="0"/>
                        <a:t>Data Access</a:t>
                      </a:r>
                      <a:endParaRPr lang="en-US" sz="1500" b="1" dirty="0"/>
                    </a:p>
                  </a:txBody>
                  <a:tcPr anchor="ctr"/>
                </a:tc>
                <a:tc>
                  <a:txBody>
                    <a:bodyPr/>
                    <a:lstStyle/>
                    <a:p>
                      <a:pPr marL="0" indent="0">
                        <a:buFontTx/>
                        <a:buNone/>
                      </a:pPr>
                      <a:r>
                        <a:rPr lang="en-US" sz="1500" dirty="0" smtClean="0"/>
                        <a:t>REST API, ADO .NET, Client Library SDK</a:t>
                      </a:r>
                    </a:p>
                  </a:txBody>
                  <a:tcPr anchor="ctr"/>
                </a:tc>
                <a:tc>
                  <a:txBody>
                    <a:bodyPr/>
                    <a:lstStyle/>
                    <a:p>
                      <a:r>
                        <a:rPr lang="en-US" sz="1500" dirty="0" smtClean="0"/>
                        <a:t>Standard tools and APIs apply</a:t>
                      </a:r>
                      <a:endParaRPr lang="en-US" sz="1500" baseline="0" dirty="0" smtClean="0"/>
                    </a:p>
                    <a:p>
                      <a:r>
                        <a:rPr lang="en-US" sz="1500" dirty="0" smtClean="0"/>
                        <a:t>SSMS, Visual Studio, ADO .NET, ODBC</a:t>
                      </a:r>
                    </a:p>
                  </a:txBody>
                  <a:tcPr anchor="ctr"/>
                </a:tc>
              </a:tr>
              <a:tr h="548640">
                <a:tc>
                  <a:txBody>
                    <a:bodyPr/>
                    <a:lstStyle/>
                    <a:p>
                      <a:r>
                        <a:rPr lang="en-US" sz="1500" b="1" dirty="0" smtClean="0"/>
                        <a:t>Column Types</a:t>
                      </a:r>
                      <a:endParaRPr lang="en-US" sz="1500" b="1" dirty="0"/>
                    </a:p>
                  </a:txBody>
                  <a:tcPr anchor="ctr"/>
                </a:tc>
                <a:tc>
                  <a:txBody>
                    <a:bodyPr/>
                    <a:lstStyle/>
                    <a:p>
                      <a:r>
                        <a:rPr lang="en-US" sz="1500" dirty="0" smtClean="0"/>
                        <a:t>Basic Types</a:t>
                      </a:r>
                    </a:p>
                  </a:txBody>
                  <a:tcPr anchor="ctr"/>
                </a:tc>
                <a:tc>
                  <a:txBody>
                    <a:bodyPr/>
                    <a:lstStyle/>
                    <a:p>
                      <a:r>
                        <a:rPr lang="en-US" sz="1500" dirty="0" smtClean="0"/>
                        <a:t>Usual SQL Server Data Types</a:t>
                      </a:r>
                    </a:p>
                  </a:txBody>
                  <a:tcPr anchor="ctr"/>
                </a:tc>
              </a:tr>
              <a:tr h="1234440">
                <a:tc>
                  <a:txBody>
                    <a:bodyPr/>
                    <a:lstStyle/>
                    <a:p>
                      <a:r>
                        <a:rPr lang="en-US" sz="1500" b="1" dirty="0" smtClean="0"/>
                        <a:t>Portability</a:t>
                      </a:r>
                      <a:endParaRPr lang="en-US" sz="1500" b="1" dirty="0"/>
                    </a:p>
                  </a:txBody>
                  <a:tcPr anchor="ctr"/>
                </a:tc>
                <a:tc>
                  <a:txBody>
                    <a:bodyPr/>
                    <a:lstStyle/>
                    <a:p>
                      <a:r>
                        <a:rPr lang="en-US" sz="1500" kern="1200" dirty="0" smtClean="0">
                          <a:solidFill>
                            <a:schemeClr val="dk1"/>
                          </a:solidFill>
                          <a:latin typeface="+mn-lt"/>
                          <a:ea typeface="+mn-ea"/>
                          <a:cs typeface="+mn-cs"/>
                        </a:rPr>
                        <a:t>Data portability coming with Windows Azure Appliance</a:t>
                      </a:r>
                    </a:p>
                  </a:txBody>
                  <a:tcPr anchor="ctr"/>
                </a:tc>
                <a:tc>
                  <a:txBody>
                    <a:bodyPr/>
                    <a:lstStyle/>
                    <a:p>
                      <a:r>
                        <a:rPr lang="en-US" sz="1500" dirty="0" smtClean="0"/>
                        <a:t>Data in SQL Azure similar to SQL Server</a:t>
                      </a:r>
                    </a:p>
                    <a:p>
                      <a:pPr marL="285750" indent="-285750">
                        <a:buFontTx/>
                        <a:buChar char="-"/>
                      </a:pPr>
                      <a:r>
                        <a:rPr lang="en-US" sz="1500" dirty="0" smtClean="0"/>
                        <a:t>Easy migration in and out of the cloud</a:t>
                      </a:r>
                    </a:p>
                    <a:p>
                      <a:pPr marL="285750" indent="-285750">
                        <a:buFontTx/>
                        <a:buChar char="-"/>
                      </a:pPr>
                      <a:r>
                        <a:rPr lang="en-US" sz="1500" dirty="0" smtClean="0"/>
                        <a:t>Use multi stream transfer</a:t>
                      </a:r>
                      <a:r>
                        <a:rPr lang="en-US" sz="1500" baseline="0" dirty="0" smtClean="0"/>
                        <a:t> to mitigate network latency.</a:t>
                      </a:r>
                      <a:endParaRPr lang="en-US" sz="1500" dirty="0" smtClean="0"/>
                    </a:p>
                  </a:txBody>
                  <a:tcPr anchor="ctr"/>
                </a:tc>
              </a:tr>
              <a:tr h="1920240">
                <a:tc>
                  <a:txBody>
                    <a:bodyPr/>
                    <a:lstStyle/>
                    <a:p>
                      <a:r>
                        <a:rPr lang="en-US" sz="1500" b="1" dirty="0" smtClean="0"/>
                        <a:t>Queries</a:t>
                      </a:r>
                      <a:endParaRPr lang="en-US" sz="1500" b="1" dirty="0"/>
                    </a:p>
                  </a:txBody>
                  <a:tcPr anchor="ctr"/>
                </a:tc>
                <a:tc>
                  <a:txBody>
                    <a:bodyPr/>
                    <a:lstStyle/>
                    <a:p>
                      <a:r>
                        <a:rPr lang="en-US" sz="1500" baseline="0" dirty="0" smtClean="0"/>
                        <a:t>Upto 1000 entities [token pagination]</a:t>
                      </a:r>
                    </a:p>
                    <a:p>
                      <a:pPr marL="0" indent="0">
                        <a:buFont typeface="Wingdings"/>
                        <a:buNone/>
                      </a:pPr>
                      <a:r>
                        <a:rPr lang="en-US" sz="1500" baseline="0" dirty="0" smtClean="0"/>
                        <a:t>Beyond 5 sec – return continuation token</a:t>
                      </a:r>
                    </a:p>
                    <a:p>
                      <a:pPr marL="0" marR="0" indent="0" algn="l" defTabSz="914363" rtl="0" eaLnBrk="1" fontAlgn="auto" latinLnBrk="0" hangingPunct="1">
                        <a:lnSpc>
                          <a:spcPct val="100000"/>
                        </a:lnSpc>
                        <a:spcBef>
                          <a:spcPts val="0"/>
                        </a:spcBef>
                        <a:spcAft>
                          <a:spcPts val="0"/>
                        </a:spcAft>
                        <a:buClrTx/>
                        <a:buSzTx/>
                        <a:buFont typeface="Wingdings"/>
                        <a:buNone/>
                        <a:tabLst/>
                        <a:defRPr/>
                      </a:pPr>
                      <a:endParaRPr lang="en-US" sz="1500" baseline="0" dirty="0" smtClean="0"/>
                    </a:p>
                    <a:p>
                      <a:pPr marL="0" marR="0" indent="0" algn="l" defTabSz="914363" rtl="0" eaLnBrk="1" fontAlgn="auto" latinLnBrk="0" hangingPunct="1">
                        <a:lnSpc>
                          <a:spcPct val="100000"/>
                        </a:lnSpc>
                        <a:spcBef>
                          <a:spcPts val="0"/>
                        </a:spcBef>
                        <a:spcAft>
                          <a:spcPts val="0"/>
                        </a:spcAft>
                        <a:buClrTx/>
                        <a:buSzTx/>
                        <a:buFont typeface="Wingdings"/>
                        <a:buNone/>
                        <a:tabLst/>
                        <a:defRPr/>
                      </a:pPr>
                      <a:r>
                        <a:rPr lang="en-US" sz="1500" baseline="0" dirty="0" smtClean="0"/>
                        <a:t>Queries by partition &amp; row key are fast</a:t>
                      </a:r>
                    </a:p>
                    <a:p>
                      <a:pPr marL="0" marR="0" indent="0" algn="l" defTabSz="914363" rtl="0" eaLnBrk="1" fontAlgn="auto" latinLnBrk="0" hangingPunct="1">
                        <a:lnSpc>
                          <a:spcPct val="100000"/>
                        </a:lnSpc>
                        <a:spcBef>
                          <a:spcPts val="0"/>
                        </a:spcBef>
                        <a:spcAft>
                          <a:spcPts val="0"/>
                        </a:spcAft>
                        <a:buClrTx/>
                        <a:buSzTx/>
                        <a:buFont typeface="Wingdings"/>
                        <a:buNone/>
                        <a:tabLst/>
                        <a:defRPr/>
                      </a:pPr>
                      <a:endParaRPr lang="en-US" sz="1500" kern="1200" baseline="0" dirty="0" smtClean="0">
                        <a:solidFill>
                          <a:schemeClr val="dk1"/>
                        </a:solidFill>
                        <a:latin typeface="+mn-lt"/>
                        <a:ea typeface="+mn-ea"/>
                        <a:cs typeface="+mn-cs"/>
                      </a:endParaRPr>
                    </a:p>
                    <a:p>
                      <a:pPr marL="0" marR="0" indent="0" algn="l" defTabSz="914363" rtl="0" eaLnBrk="1" fontAlgn="auto" latinLnBrk="0" hangingPunct="1">
                        <a:lnSpc>
                          <a:spcPct val="100000"/>
                        </a:lnSpc>
                        <a:spcBef>
                          <a:spcPts val="0"/>
                        </a:spcBef>
                        <a:spcAft>
                          <a:spcPts val="0"/>
                        </a:spcAft>
                        <a:buClrTx/>
                        <a:buSzTx/>
                        <a:buFont typeface="Wingdings"/>
                        <a:buNone/>
                        <a:tabLst/>
                        <a:defRPr/>
                      </a:pPr>
                      <a:r>
                        <a:rPr lang="en-US" sz="1500" kern="1200" baseline="0" dirty="0" smtClean="0">
                          <a:solidFill>
                            <a:schemeClr val="dk1"/>
                          </a:solidFill>
                          <a:latin typeface="+mn-lt"/>
                          <a:ea typeface="+mn-ea"/>
                          <a:cs typeface="+mn-cs"/>
                        </a:rPr>
                        <a:t>No Custom Indexes Today </a:t>
                      </a:r>
                    </a:p>
                    <a:p>
                      <a:pPr marL="0" marR="0" indent="0" algn="l" defTabSz="914363" rtl="0" eaLnBrk="1" fontAlgn="auto" latinLnBrk="0" hangingPunct="1">
                        <a:lnSpc>
                          <a:spcPct val="100000"/>
                        </a:lnSpc>
                        <a:spcBef>
                          <a:spcPts val="0"/>
                        </a:spcBef>
                        <a:spcAft>
                          <a:spcPts val="0"/>
                        </a:spcAft>
                        <a:buClrTx/>
                        <a:buSzTx/>
                        <a:buFont typeface="Wingdings"/>
                        <a:buNone/>
                        <a:tabLst/>
                        <a:defRPr/>
                      </a:pPr>
                      <a:r>
                        <a:rPr lang="en-US" sz="1500" kern="1200" baseline="0" dirty="0" smtClean="0">
                          <a:solidFill>
                            <a:schemeClr val="dk1"/>
                          </a:solidFill>
                          <a:latin typeface="+mn-lt"/>
                          <a:ea typeface="+mn-ea"/>
                          <a:cs typeface="+mn-cs"/>
                        </a:rPr>
                        <a:t>Non key queries are scans</a:t>
                      </a:r>
                    </a:p>
                  </a:txBody>
                  <a:tcPr anchor="ctr"/>
                </a:tc>
                <a:tc>
                  <a:txBody>
                    <a:bodyPr/>
                    <a:lstStyle/>
                    <a:p>
                      <a:r>
                        <a:rPr lang="en-US" sz="1500" b="0" dirty="0" smtClean="0"/>
                        <a:t>Query capabilities</a:t>
                      </a:r>
                      <a:r>
                        <a:rPr lang="en-US" sz="1500" b="0" baseline="0" dirty="0" smtClean="0"/>
                        <a:t> as per standard SQL Server database expectations</a:t>
                      </a:r>
                    </a:p>
                    <a:p>
                      <a:endParaRPr lang="en-US" sz="1500" b="0" dirty="0" smtClean="0"/>
                    </a:p>
                    <a:p>
                      <a:r>
                        <a:rPr lang="en-US" sz="1500" b="0" dirty="0" smtClean="0"/>
                        <a:t>Offer Server Side</a:t>
                      </a:r>
                      <a:r>
                        <a:rPr lang="en-US" sz="1500" b="0" baseline="0" dirty="0" smtClean="0"/>
                        <a:t> Processing through Stored Procedures and Complex Queries </a:t>
                      </a:r>
                    </a:p>
                    <a:p>
                      <a:endParaRPr lang="en-US" sz="1500" b="0" baseline="0" dirty="0" smtClean="0"/>
                    </a:p>
                    <a:p>
                      <a:r>
                        <a:rPr lang="en-US" sz="1500" b="0" baseline="0" dirty="0" smtClean="0"/>
                        <a:t>(Aggregation, Joins, Sorts, Filters, etc.)</a:t>
                      </a:r>
                    </a:p>
                  </a:txBody>
                  <a:tcPr anchor="ctr"/>
                </a:tc>
              </a:tr>
            </a:tbl>
          </a:graphicData>
        </a:graphic>
      </p:graphicFrame>
    </p:spTree>
    <p:extLst>
      <p:ext uri="{BB962C8B-B14F-4D97-AF65-F5344CB8AC3E}">
        <p14:creationId xmlns:p14="http://schemas.microsoft.com/office/powerpoint/2010/main" val="27731005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40"/>
            <a:ext cx="8229600" cy="627405"/>
          </a:xfrm>
        </p:spPr>
        <p:txBody>
          <a:bodyPr>
            <a:normAutofit fontScale="90000"/>
          </a:bodyPr>
          <a:lstStyle/>
          <a:p>
            <a:r>
              <a:rPr lang="en-US" dirty="0" smtClean="0"/>
              <a:t>Example: Registry/Configuration/User Settings</a:t>
            </a:r>
            <a:endParaRPr lang="en-US" dirty="0"/>
          </a:p>
        </p:txBody>
      </p:sp>
      <p:sp>
        <p:nvSpPr>
          <p:cNvPr id="4" name="Text Placeholder 1"/>
          <p:cNvSpPr txBox="1">
            <a:spLocks/>
          </p:cNvSpPr>
          <p:nvPr/>
        </p:nvSpPr>
        <p:spPr>
          <a:xfrm>
            <a:off x="474133" y="1262064"/>
            <a:ext cx="8246534" cy="1047751"/>
          </a:xfrm>
          <a:prstGeom prst="rect">
            <a:avLst/>
          </a:prstGeom>
        </p:spPr>
        <p:txBody>
          <a:bodyPr>
            <a:noAutofit/>
          </a:bodyPr>
          <a:lstStyle/>
          <a:p>
            <a:pPr marR="0" lvl="0" algn="l" defTabSz="914400" rtl="0" eaLnBrk="1" fontAlgn="auto" latinLnBrk="0" hangingPunct="1">
              <a:lnSpc>
                <a:spcPct val="100000"/>
              </a:lnSpc>
              <a:spcBef>
                <a:spcPct val="20000"/>
              </a:spcBef>
              <a:spcAft>
                <a:spcPts val="0"/>
              </a:spcAft>
              <a:buClrTx/>
              <a:buSzTx/>
              <a:tabLst/>
              <a:defRPr/>
            </a:pPr>
            <a:r>
              <a:rPr lang="en-US" sz="2000" dirty="0" smtClean="0">
                <a:solidFill>
                  <a:schemeClr val="tx2">
                    <a:lumMod val="50000"/>
                  </a:schemeClr>
                </a:solidFill>
              </a:rPr>
              <a:t>A traditional set of data that is traditionally stored on the local environment is configuration and user settings. Commonly this is stored in the registry, xml or ini files. </a:t>
            </a:r>
            <a:endParaRPr lang="en-US" sz="2400" dirty="0" smtClean="0">
              <a:solidFill>
                <a:schemeClr val="tx2">
                  <a:lumMod val="50000"/>
                </a:schemeClr>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1630503013"/>
              </p:ext>
            </p:extLst>
          </p:nvPr>
        </p:nvGraphicFramePr>
        <p:xfrm>
          <a:off x="1231390" y="2547558"/>
          <a:ext cx="6660996" cy="2898108"/>
        </p:xfrm>
        <a:graphic>
          <a:graphicData uri="http://schemas.openxmlformats.org/drawingml/2006/table">
            <a:tbl>
              <a:tblPr firstRow="1" bandRow="1">
                <a:tableStyleId>{5C22544A-7EE6-4342-B048-85BDC9FD1C3A}</a:tableStyleId>
              </a:tblPr>
              <a:tblGrid>
                <a:gridCol w="3330498"/>
                <a:gridCol w="3330498"/>
              </a:tblGrid>
              <a:tr h="724527">
                <a:tc>
                  <a:txBody>
                    <a:bodyPr/>
                    <a:lstStyle/>
                    <a:p>
                      <a:pPr algn="ctr"/>
                      <a:r>
                        <a:rPr lang="en-US" dirty="0" smtClean="0"/>
                        <a:t>Options</a:t>
                      </a:r>
                      <a:endParaRPr lang="en-US" dirty="0">
                        <a:solidFill>
                          <a:srgbClr val="000000"/>
                        </a:solidFill>
                      </a:endParaRPr>
                    </a:p>
                  </a:txBody>
                  <a:tcPr anchor="ctr"/>
                </a:tc>
                <a:tc>
                  <a:txBody>
                    <a:bodyPr/>
                    <a:lstStyle/>
                    <a:p>
                      <a:pPr algn="ctr"/>
                      <a:r>
                        <a:rPr lang="en-US" dirty="0" smtClean="0"/>
                        <a:t>Best Case Usage</a:t>
                      </a:r>
                      <a:endParaRPr lang="en-US" dirty="0">
                        <a:solidFill>
                          <a:srgbClr val="000000"/>
                        </a:solidFill>
                      </a:endParaRPr>
                    </a:p>
                  </a:txBody>
                  <a:tcPr anchor="ctr"/>
                </a:tc>
              </a:tr>
              <a:tr h="724527">
                <a:tc>
                  <a:txBody>
                    <a:bodyPr/>
                    <a:lstStyle/>
                    <a:p>
                      <a:r>
                        <a:rPr lang="en-US" dirty="0" smtClean="0"/>
                        <a:t>Blob storage</a:t>
                      </a:r>
                      <a:endParaRPr lang="en-US" dirty="0">
                        <a:solidFill>
                          <a:schemeClr val="tx2">
                            <a:lumMod val="50000"/>
                          </a:schemeClr>
                        </a:solidFill>
                      </a:endParaRPr>
                    </a:p>
                  </a:txBody>
                  <a:tcPr/>
                </a:tc>
                <a:tc>
                  <a:txBody>
                    <a:bodyPr/>
                    <a:lstStyle/>
                    <a:p>
                      <a:r>
                        <a:rPr lang="en-US" dirty="0" smtClean="0"/>
                        <a:t>Configuration file that is read only once during app load</a:t>
                      </a:r>
                      <a:endParaRPr lang="en-US" dirty="0">
                        <a:solidFill>
                          <a:schemeClr val="tx2">
                            <a:lumMod val="50000"/>
                          </a:schemeClr>
                        </a:solidFill>
                      </a:endParaRPr>
                    </a:p>
                  </a:txBody>
                  <a:tcPr/>
                </a:tc>
              </a:tr>
              <a:tr h="724527">
                <a:tc>
                  <a:txBody>
                    <a:bodyPr/>
                    <a:lstStyle/>
                    <a:p>
                      <a:r>
                        <a:rPr lang="en-US" dirty="0" smtClean="0"/>
                        <a:t>SQL database </a:t>
                      </a:r>
                      <a:endParaRPr lang="en-US" dirty="0">
                        <a:solidFill>
                          <a:schemeClr val="tx2">
                            <a:lumMod val="50000"/>
                          </a:schemeClr>
                        </a:solidFill>
                      </a:endParaRPr>
                    </a:p>
                  </a:txBody>
                  <a:tcPr/>
                </a:tc>
                <a:tc>
                  <a:txBody>
                    <a:bodyPr/>
                    <a:lstStyle/>
                    <a:p>
                      <a:r>
                        <a:rPr lang="en-US" dirty="0" smtClean="0"/>
                        <a:t>Used</a:t>
                      </a:r>
                      <a:r>
                        <a:rPr lang="en-US" baseline="0" dirty="0" smtClean="0"/>
                        <a:t> in environments where a SQL database already exists</a:t>
                      </a:r>
                      <a:endParaRPr lang="en-US" dirty="0">
                        <a:solidFill>
                          <a:schemeClr val="tx2">
                            <a:lumMod val="50000"/>
                          </a:schemeClr>
                        </a:solidFill>
                      </a:endParaRPr>
                    </a:p>
                  </a:txBody>
                  <a:tcPr/>
                </a:tc>
              </a:tr>
              <a:tr h="724527">
                <a:tc>
                  <a:txBody>
                    <a:bodyPr/>
                    <a:lstStyle/>
                    <a:p>
                      <a:r>
                        <a:rPr lang="en-US" dirty="0" smtClean="0"/>
                        <a:t>Windows Azure table</a:t>
                      </a:r>
                      <a:endParaRPr lang="en-US" dirty="0">
                        <a:solidFill>
                          <a:schemeClr val="tx2">
                            <a:lumMod val="50000"/>
                          </a:schemeClr>
                        </a:solidFill>
                      </a:endParaRPr>
                    </a:p>
                  </a:txBody>
                  <a:tcPr/>
                </a:tc>
                <a:tc>
                  <a:txBody>
                    <a:bodyPr/>
                    <a:lstStyle/>
                    <a:p>
                      <a:r>
                        <a:rPr lang="en-US" dirty="0" smtClean="0"/>
                        <a:t>User settings</a:t>
                      </a:r>
                      <a:r>
                        <a:rPr lang="en-US" baseline="0" dirty="0" smtClean="0"/>
                        <a:t> that may be changed externally from the environment</a:t>
                      </a:r>
                      <a:endParaRPr lang="en-US" dirty="0">
                        <a:solidFill>
                          <a:schemeClr val="tx2">
                            <a:lumMod val="50000"/>
                          </a:schemeClr>
                        </a:solidFill>
                      </a:endParaRPr>
                    </a:p>
                  </a:txBody>
                  <a:tcPr/>
                </a:tc>
              </a:tr>
            </a:tbl>
          </a:graphicData>
        </a:graphic>
      </p:graphicFrame>
    </p:spTree>
    <p:extLst>
      <p:ext uri="{BB962C8B-B14F-4D97-AF65-F5344CB8AC3E}">
        <p14:creationId xmlns:p14="http://schemas.microsoft.com/office/powerpoint/2010/main" val="211585293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846" y="374075"/>
            <a:ext cx="8363938" cy="609399"/>
          </a:xfrm>
        </p:spPr>
        <p:txBody>
          <a:bodyPr/>
          <a:lstStyle/>
          <a:p>
            <a:r>
              <a:rPr lang="en-US" dirty="0" smtClean="0"/>
              <a:t>SQL Azure Database Service</a:t>
            </a:r>
            <a:endParaRPr lang="en-US" dirty="0"/>
          </a:p>
        </p:txBody>
      </p:sp>
      <p:sp>
        <p:nvSpPr>
          <p:cNvPr id="3" name="Content Placeholder 2"/>
          <p:cNvSpPr>
            <a:spLocks noGrp="1"/>
          </p:cNvSpPr>
          <p:nvPr>
            <p:ph idx="1"/>
          </p:nvPr>
        </p:nvSpPr>
        <p:spPr>
          <a:xfrm>
            <a:off x="381641" y="1250374"/>
            <a:ext cx="8363938" cy="4985980"/>
          </a:xfrm>
        </p:spPr>
        <p:txBody>
          <a:bodyPr/>
          <a:lstStyle/>
          <a:p>
            <a:pPr>
              <a:lnSpc>
                <a:spcPct val="100000"/>
              </a:lnSpc>
              <a:spcBef>
                <a:spcPts val="0"/>
              </a:spcBef>
            </a:pPr>
            <a:r>
              <a:rPr lang="en-NZ" sz="3600" dirty="0"/>
              <a:t>SQL Azure provides logical SQL Server</a:t>
            </a:r>
          </a:p>
          <a:p>
            <a:pPr lvl="1">
              <a:lnSpc>
                <a:spcPct val="100000"/>
              </a:lnSpc>
              <a:spcBef>
                <a:spcPts val="0"/>
              </a:spcBef>
            </a:pPr>
            <a:r>
              <a:rPr lang="en-NZ" sz="3200" dirty="0" smtClean="0"/>
              <a:t>Looks </a:t>
            </a:r>
            <a:r>
              <a:rPr lang="en-NZ" sz="3200" dirty="0"/>
              <a:t>like SQL Server to TDS Client</a:t>
            </a:r>
          </a:p>
          <a:p>
            <a:pPr lvl="1">
              <a:lnSpc>
                <a:spcPct val="100000"/>
              </a:lnSpc>
              <a:spcBef>
                <a:spcPts val="0"/>
              </a:spcBef>
            </a:pPr>
            <a:r>
              <a:rPr lang="en-NZ" sz="3200" dirty="0"/>
              <a:t>Actual data stored on multiple backend data nodes</a:t>
            </a:r>
            <a:endParaRPr lang="en-NZ" sz="3600" dirty="0"/>
          </a:p>
          <a:p>
            <a:pPr>
              <a:lnSpc>
                <a:spcPct val="100000"/>
              </a:lnSpc>
              <a:spcBef>
                <a:spcPts val="0"/>
              </a:spcBef>
            </a:pPr>
            <a:r>
              <a:rPr lang="en-NZ" sz="3600" dirty="0"/>
              <a:t>Logical optimisations supported</a:t>
            </a:r>
          </a:p>
          <a:p>
            <a:pPr lvl="1">
              <a:lnSpc>
                <a:spcPct val="100000"/>
              </a:lnSpc>
              <a:spcBef>
                <a:spcPts val="0"/>
              </a:spcBef>
            </a:pPr>
            <a:r>
              <a:rPr lang="en-NZ" sz="3600" dirty="0"/>
              <a:t>Indexes, Query plans etc..</a:t>
            </a:r>
          </a:p>
          <a:p>
            <a:pPr>
              <a:lnSpc>
                <a:spcPct val="100000"/>
              </a:lnSpc>
              <a:spcBef>
                <a:spcPts val="0"/>
              </a:spcBef>
            </a:pPr>
            <a:r>
              <a:rPr lang="en-NZ" sz="3600" dirty="0"/>
              <a:t>Physical optimisations not supported</a:t>
            </a:r>
          </a:p>
          <a:p>
            <a:pPr lvl="1">
              <a:lnSpc>
                <a:spcPct val="100000"/>
              </a:lnSpc>
              <a:spcBef>
                <a:spcPts val="0"/>
              </a:spcBef>
            </a:pPr>
            <a:r>
              <a:rPr lang="en-NZ" sz="3600" dirty="0"/>
              <a:t>File Groups, Partitions etc…</a:t>
            </a:r>
          </a:p>
          <a:p>
            <a:pPr>
              <a:lnSpc>
                <a:spcPct val="100000"/>
              </a:lnSpc>
              <a:spcBef>
                <a:spcPts val="0"/>
              </a:spcBef>
            </a:pPr>
            <a:r>
              <a:rPr lang="en-NZ" sz="3600" dirty="0" smtClean="0"/>
              <a:t>Transparently </a:t>
            </a:r>
            <a:r>
              <a:rPr lang="en-NZ" sz="3600" dirty="0"/>
              <a:t>manages physical storage</a:t>
            </a:r>
          </a:p>
          <a:p>
            <a:pPr marL="0" indent="0">
              <a:buNone/>
            </a:pPr>
            <a:endParaRPr lang="en-US" sz="4000" dirty="0"/>
          </a:p>
        </p:txBody>
      </p:sp>
    </p:spTree>
    <p:extLst>
      <p:ext uri="{BB962C8B-B14F-4D97-AF65-F5344CB8AC3E}">
        <p14:creationId xmlns:p14="http://schemas.microsoft.com/office/powerpoint/2010/main" val="3370532928"/>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65799" y="3224721"/>
            <a:ext cx="7843790" cy="609399"/>
          </a:xfrm>
        </p:spPr>
        <p:txBody>
          <a:bodyPr>
            <a:noAutofit/>
          </a:bodyPr>
          <a:lstStyle/>
          <a:p>
            <a:r>
              <a:rPr lang="en-GB" sz="8000" dirty="0" smtClean="0"/>
              <a:t>Reporting</a:t>
            </a:r>
            <a:endParaRPr lang="en-GB" sz="8000" dirty="0"/>
          </a:p>
        </p:txBody>
      </p:sp>
    </p:spTree>
    <p:extLst>
      <p:ext uri="{BB962C8B-B14F-4D97-AF65-F5344CB8AC3E}">
        <p14:creationId xmlns:p14="http://schemas.microsoft.com/office/powerpoint/2010/main" val="3908476986"/>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US" dirty="0" smtClean="0"/>
              <a:t>Server: Network Access Control</a:t>
            </a:r>
            <a:endParaRPr lang="en-US" dirty="0"/>
          </a:p>
        </p:txBody>
      </p:sp>
      <p:sp>
        <p:nvSpPr>
          <p:cNvPr id="46083" name="Content Placeholder 5"/>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sz="2800" smtClean="0"/>
              <a:t>Each server defines a set of firewall rules</a:t>
            </a:r>
          </a:p>
          <a:p>
            <a:pPr lvl="1"/>
            <a:r>
              <a:rPr lang="en-US" sz="2400" smtClean="0"/>
              <a:t>Determines access policy based on client IP</a:t>
            </a:r>
          </a:p>
          <a:p>
            <a:pPr lvl="1"/>
            <a:r>
              <a:rPr lang="en-US" sz="2400" smtClean="0"/>
              <a:t>By default, there is NO ACCESS to server</a:t>
            </a:r>
          </a:p>
          <a:p>
            <a:r>
              <a:rPr lang="en-US" sz="2800" smtClean="0"/>
              <a:t>Controlled using Firewall API (masterDB)</a:t>
            </a:r>
          </a:p>
          <a:p>
            <a:pPr lvl="1"/>
            <a:r>
              <a:rPr lang="en-US" sz="2400" smtClean="0"/>
              <a:t>sys.firewall_rules, sys.sp_merge_firewall_rule and sys.sp_delete_firewall_rule</a:t>
            </a:r>
          </a:p>
        </p:txBody>
      </p:sp>
      <p:graphicFrame>
        <p:nvGraphicFramePr>
          <p:cNvPr id="7" name="Table 6"/>
          <p:cNvGraphicFramePr>
            <a:graphicFrameLocks noGrp="1"/>
          </p:cNvGraphicFramePr>
          <p:nvPr/>
        </p:nvGraphicFramePr>
        <p:xfrm>
          <a:off x="884162" y="4630536"/>
          <a:ext cx="7313358" cy="1143000"/>
        </p:xfrm>
        <a:graphic>
          <a:graphicData uri="http://schemas.openxmlformats.org/drawingml/2006/table">
            <a:tbl>
              <a:tblPr firstRow="1" bandRow="1">
                <a:tableStyleId>{08FB837D-C827-4EFA-A057-4D05807E0F7C}</a:tableStyleId>
              </a:tblPr>
              <a:tblGrid>
                <a:gridCol w="485203"/>
                <a:gridCol w="884219"/>
                <a:gridCol w="1023618"/>
                <a:gridCol w="1217930"/>
                <a:gridCol w="1737664"/>
                <a:gridCol w="1964724"/>
              </a:tblGrid>
              <a:tr h="370840">
                <a:tc>
                  <a:txBody>
                    <a:bodyPr/>
                    <a:lstStyle/>
                    <a:p>
                      <a:r>
                        <a:rPr lang="en-US" dirty="0" smtClean="0"/>
                        <a:t>ID</a:t>
                      </a:r>
                      <a:endParaRPr lang="en-US" dirty="0"/>
                    </a:p>
                  </a:txBody>
                  <a:tcPr/>
                </a:tc>
                <a:tc>
                  <a:txBody>
                    <a:bodyPr/>
                    <a:lstStyle/>
                    <a:p>
                      <a:r>
                        <a:rPr lang="en-US" smtClean="0"/>
                        <a:t>Name</a:t>
                      </a:r>
                      <a:endParaRPr lang="en-US"/>
                    </a:p>
                  </a:txBody>
                  <a:tcPr/>
                </a:tc>
                <a:tc>
                  <a:txBody>
                    <a:bodyPr/>
                    <a:lstStyle/>
                    <a:p>
                      <a:r>
                        <a:rPr lang="en-US" smtClean="0"/>
                        <a:t>Start IP</a:t>
                      </a:r>
                      <a:endParaRPr lang="en-US"/>
                    </a:p>
                  </a:txBody>
                  <a:tcPr/>
                </a:tc>
                <a:tc>
                  <a:txBody>
                    <a:bodyPr/>
                    <a:lstStyle/>
                    <a:p>
                      <a:r>
                        <a:rPr lang="en-US" smtClean="0"/>
                        <a:t>End IP</a:t>
                      </a:r>
                      <a:endParaRPr lang="en-US"/>
                    </a:p>
                  </a:txBody>
                  <a:tcPr/>
                </a:tc>
                <a:tc>
                  <a:txBody>
                    <a:bodyPr/>
                    <a:lstStyle/>
                    <a:p>
                      <a:r>
                        <a:rPr lang="en-US" smtClean="0"/>
                        <a:t>Create</a:t>
                      </a:r>
                      <a:endParaRPr lang="en-US"/>
                    </a:p>
                  </a:txBody>
                  <a:tcPr/>
                </a:tc>
                <a:tc>
                  <a:txBody>
                    <a:bodyPr/>
                    <a:lstStyle/>
                    <a:p>
                      <a:r>
                        <a:rPr lang="en-US" dirty="0" smtClean="0"/>
                        <a:t>Modify</a:t>
                      </a:r>
                      <a:endParaRPr lang="en-US" dirty="0"/>
                    </a:p>
                  </a:txBody>
                  <a:tcPr/>
                </a:tc>
              </a:tr>
              <a:tr h="370840">
                <a:tc>
                  <a:txBody>
                    <a:bodyPr/>
                    <a:lstStyle/>
                    <a:p>
                      <a:r>
                        <a:rPr lang="en-US" smtClean="0"/>
                        <a:t>1</a:t>
                      </a:r>
                      <a:endParaRPr lang="en-US"/>
                    </a:p>
                  </a:txBody>
                  <a:tcPr/>
                </a:tc>
                <a:tc>
                  <a:txBody>
                    <a:bodyPr/>
                    <a:lstStyle/>
                    <a:p>
                      <a:r>
                        <a:rPr lang="en-US" smtClean="0"/>
                        <a:t>Office</a:t>
                      </a:r>
                      <a:endParaRPr lang="en-US"/>
                    </a:p>
                  </a:txBody>
                  <a:tcPr/>
                </a:tc>
                <a:tc>
                  <a:txBody>
                    <a:bodyPr/>
                    <a:lstStyle/>
                    <a:p>
                      <a:r>
                        <a:rPr lang="en-US" smtClean="0"/>
                        <a:t>12.1.2.0</a:t>
                      </a:r>
                      <a:endParaRPr lang="en-US"/>
                    </a:p>
                  </a:txBody>
                  <a:tcPr/>
                </a:tc>
                <a:tc>
                  <a:txBody>
                    <a:bodyPr/>
                    <a:lstStyle/>
                    <a:p>
                      <a:r>
                        <a:rPr lang="en-US" smtClean="0"/>
                        <a:t>12.1.2.255</a:t>
                      </a:r>
                      <a:endParaRPr lang="en-US"/>
                    </a:p>
                  </a:txBody>
                  <a:tcPr/>
                </a:tc>
                <a:tc>
                  <a:txBody>
                    <a:bodyPr/>
                    <a:lstStyle/>
                    <a:p>
                      <a:r>
                        <a:rPr lang="en-US" smtClean="0"/>
                        <a:t>2009-09-18 …</a:t>
                      </a:r>
                      <a:endParaRPr lang="en-US"/>
                    </a:p>
                  </a:txBody>
                  <a:tcPr/>
                </a:tc>
                <a:tc>
                  <a:txBody>
                    <a:bodyPr/>
                    <a:lstStyle/>
                    <a:p>
                      <a:r>
                        <a:rPr lang="en-US" smtClean="0"/>
                        <a:t>2009-09-18 …</a:t>
                      </a:r>
                      <a:endParaRPr lang="en-US"/>
                    </a:p>
                  </a:txBody>
                  <a:tcPr/>
                </a:tc>
              </a:tr>
              <a:tr h="370840">
                <a:tc>
                  <a:txBody>
                    <a:bodyPr/>
                    <a:lstStyle/>
                    <a:p>
                      <a:r>
                        <a:rPr lang="en-US" smtClean="0"/>
                        <a:t>2</a:t>
                      </a:r>
                      <a:endParaRPr lang="en-US"/>
                    </a:p>
                  </a:txBody>
                  <a:tcPr/>
                </a:tc>
                <a:tc>
                  <a:txBody>
                    <a:bodyPr/>
                    <a:lstStyle/>
                    <a:p>
                      <a:r>
                        <a:rPr lang="en-US" smtClean="0"/>
                        <a:t>Home</a:t>
                      </a:r>
                      <a:endParaRPr lang="en-US"/>
                    </a:p>
                  </a:txBody>
                  <a:tcPr/>
                </a:tc>
                <a:tc>
                  <a:txBody>
                    <a:bodyPr/>
                    <a:lstStyle/>
                    <a:p>
                      <a:r>
                        <a:rPr lang="en-US" smtClean="0"/>
                        <a:t>12.2.2.5</a:t>
                      </a:r>
                      <a:endParaRPr lang="en-US"/>
                    </a:p>
                  </a:txBody>
                  <a:tcPr/>
                </a:tc>
                <a:tc>
                  <a:txBody>
                    <a:bodyPr/>
                    <a:lstStyle/>
                    <a:p>
                      <a:r>
                        <a:rPr lang="en-US" smtClean="0"/>
                        <a:t>12.2.2.5</a:t>
                      </a:r>
                      <a:endParaRPr lang="en-US"/>
                    </a:p>
                  </a:txBody>
                  <a:tcPr/>
                </a:tc>
                <a:tc>
                  <a:txBody>
                    <a:bodyPr/>
                    <a:lstStyle/>
                    <a:p>
                      <a:r>
                        <a:rPr lang="en-US" smtClean="0"/>
                        <a:t>2009-09-20 …</a:t>
                      </a:r>
                      <a:endParaRPr lang="en-US"/>
                    </a:p>
                  </a:txBody>
                  <a:tcPr/>
                </a:tc>
                <a:tc>
                  <a:txBody>
                    <a:bodyPr/>
                    <a:lstStyle/>
                    <a:p>
                      <a:r>
                        <a:rPr lang="en-US" dirty="0" smtClean="0"/>
                        <a:t>2009-09-21 …</a:t>
                      </a:r>
                      <a:endParaRPr lang="en-US" dirty="0"/>
                    </a:p>
                  </a:txBody>
                  <a:tcPr/>
                </a:tc>
              </a:tr>
            </a:tbl>
          </a:graphicData>
        </a:graphic>
      </p:graphicFrame>
    </p:spTree>
    <p:extLst>
      <p:ext uri="{BB962C8B-B14F-4D97-AF65-F5344CB8AC3E}">
        <p14:creationId xmlns:p14="http://schemas.microsoft.com/office/powerpoint/2010/main" val="3854733266"/>
      </p:ext>
    </p:extLst>
  </p:cSld>
  <p:clrMapOvr>
    <a:masterClrMapping/>
  </p:clrMapOvr>
  <p:transition spd="slow">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smtClean="0"/>
              <a:t>Server: Billing and Reporting</a:t>
            </a:r>
            <a:endParaRPr lang="en-US" dirty="0"/>
          </a:p>
        </p:txBody>
      </p:sp>
      <p:sp>
        <p:nvSpPr>
          <p:cNvPr id="47107" name="Content Placeholder 2"/>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sz="2800" smtClean="0"/>
              <a:t>Usage metrics from views:</a:t>
            </a:r>
          </a:p>
          <a:p>
            <a:pPr lvl="1"/>
            <a:r>
              <a:rPr lang="en-US" sz="2400" smtClean="0"/>
              <a:t>sys.bandwidth_usage</a:t>
            </a:r>
          </a:p>
          <a:p>
            <a:pPr lvl="1"/>
            <a:r>
              <a:rPr lang="en-US" sz="2400" smtClean="0"/>
              <a:t>sys.database_usage</a:t>
            </a:r>
          </a:p>
          <a:p>
            <a:r>
              <a:rPr lang="en-US" sz="2800" smtClean="0"/>
              <a:t>Bandwidth shows ingress/egress/type in KB</a:t>
            </a:r>
          </a:p>
          <a:p>
            <a:r>
              <a:rPr lang="en-US" sz="2800" smtClean="0"/>
              <a:t>Database shows number/type </a:t>
            </a:r>
          </a:p>
          <a:p>
            <a:endParaRPr lang="en-US" sz="2800" smtClean="0"/>
          </a:p>
        </p:txBody>
      </p:sp>
      <p:graphicFrame>
        <p:nvGraphicFramePr>
          <p:cNvPr id="7" name="Table 6"/>
          <p:cNvGraphicFramePr>
            <a:graphicFrameLocks noGrp="1"/>
          </p:cNvGraphicFramePr>
          <p:nvPr/>
        </p:nvGraphicFramePr>
        <p:xfrm>
          <a:off x="422693" y="4239112"/>
          <a:ext cx="8381999" cy="1483360"/>
        </p:xfrm>
        <a:graphic>
          <a:graphicData uri="http://schemas.openxmlformats.org/drawingml/2006/table">
            <a:tbl>
              <a:tblPr firstRow="1" bandRow="1">
                <a:tableStyleId>{08FB837D-C827-4EFA-A057-4D05807E0F7C}</a:tableStyleId>
              </a:tblPr>
              <a:tblGrid>
                <a:gridCol w="1728568"/>
                <a:gridCol w="1245348"/>
                <a:gridCol w="1229775"/>
                <a:gridCol w="857043"/>
                <a:gridCol w="1592697"/>
                <a:gridCol w="1728568"/>
              </a:tblGrid>
              <a:tr h="370840">
                <a:tc>
                  <a:txBody>
                    <a:bodyPr/>
                    <a:lstStyle/>
                    <a:p>
                      <a:r>
                        <a:rPr lang="en-US" sz="1800" dirty="0" smtClean="0"/>
                        <a:t>Time</a:t>
                      </a:r>
                      <a:endParaRPr lang="en-US" sz="1800" b="1" dirty="0"/>
                    </a:p>
                  </a:txBody>
                  <a:tcPr/>
                </a:tc>
                <a:tc>
                  <a:txBody>
                    <a:bodyPr/>
                    <a:lstStyle/>
                    <a:p>
                      <a:r>
                        <a:rPr lang="en-US" sz="1800" smtClean="0"/>
                        <a:t>Database</a:t>
                      </a:r>
                      <a:endParaRPr lang="en-US" sz="1800" b="1"/>
                    </a:p>
                  </a:txBody>
                  <a:tcPr/>
                </a:tc>
                <a:tc>
                  <a:txBody>
                    <a:bodyPr/>
                    <a:lstStyle/>
                    <a:p>
                      <a:r>
                        <a:rPr lang="en-US" sz="1800" smtClean="0"/>
                        <a:t>Direction</a:t>
                      </a:r>
                      <a:endParaRPr lang="en-US" sz="1800" b="1"/>
                    </a:p>
                  </a:txBody>
                  <a:tcPr/>
                </a:tc>
                <a:tc>
                  <a:txBody>
                    <a:bodyPr/>
                    <a:lstStyle/>
                    <a:p>
                      <a:r>
                        <a:rPr lang="en-US" sz="1800" smtClean="0"/>
                        <a:t>Class</a:t>
                      </a:r>
                      <a:endParaRPr lang="en-US" sz="1800" b="1"/>
                    </a:p>
                  </a:txBody>
                  <a:tcPr/>
                </a:tc>
                <a:tc>
                  <a:txBody>
                    <a:bodyPr/>
                    <a:lstStyle/>
                    <a:p>
                      <a:r>
                        <a:rPr lang="en-US" sz="1800" smtClean="0"/>
                        <a:t>Time_period</a:t>
                      </a:r>
                      <a:endParaRPr lang="en-US" sz="1800" b="1"/>
                    </a:p>
                  </a:txBody>
                  <a:tcPr/>
                </a:tc>
                <a:tc>
                  <a:txBody>
                    <a:bodyPr/>
                    <a:lstStyle/>
                    <a:p>
                      <a:r>
                        <a:rPr lang="en-US" sz="1800" smtClean="0"/>
                        <a:t>Quantity</a:t>
                      </a:r>
                      <a:endParaRPr lang="en-US" sz="1800" b="1"/>
                    </a:p>
                  </a:txBody>
                  <a:tcPr/>
                </a:tc>
              </a:tr>
              <a:tr h="370840">
                <a:tc>
                  <a:txBody>
                    <a:bodyPr/>
                    <a:lstStyle/>
                    <a:p>
                      <a:r>
                        <a:rPr lang="en-US" sz="1400" smtClean="0"/>
                        <a:t>2009-09-17 19:00</a:t>
                      </a:r>
                      <a:endParaRPr lang="en-US" sz="1400"/>
                    </a:p>
                  </a:txBody>
                  <a:tcPr/>
                </a:tc>
                <a:tc>
                  <a:txBody>
                    <a:bodyPr/>
                    <a:lstStyle/>
                    <a:p>
                      <a:r>
                        <a:rPr lang="en-US" sz="1400" smtClean="0"/>
                        <a:t>TPCH</a:t>
                      </a:r>
                      <a:endParaRPr lang="en-US" sz="1400"/>
                    </a:p>
                  </a:txBody>
                  <a:tcPr/>
                </a:tc>
                <a:tc>
                  <a:txBody>
                    <a:bodyPr/>
                    <a:lstStyle/>
                    <a:p>
                      <a:r>
                        <a:rPr lang="en-US" sz="1400" smtClean="0"/>
                        <a:t>Egress</a:t>
                      </a:r>
                      <a:endParaRPr lang="en-US" sz="1400"/>
                    </a:p>
                  </a:txBody>
                  <a:tcPr/>
                </a:tc>
                <a:tc>
                  <a:txBody>
                    <a:bodyPr/>
                    <a:lstStyle/>
                    <a:p>
                      <a:r>
                        <a:rPr lang="en-US" sz="1400" smtClean="0"/>
                        <a:t>Internal</a:t>
                      </a:r>
                      <a:endParaRPr lang="en-US" sz="1400"/>
                    </a:p>
                  </a:txBody>
                  <a:tcPr/>
                </a:tc>
                <a:tc>
                  <a:txBody>
                    <a:bodyPr/>
                    <a:lstStyle/>
                    <a:p>
                      <a:r>
                        <a:rPr lang="en-US" sz="1400" smtClean="0"/>
                        <a:t>Peak</a:t>
                      </a:r>
                      <a:endParaRPr lang="en-US" sz="1400"/>
                    </a:p>
                  </a:txBody>
                  <a:tcPr/>
                </a:tc>
                <a:tc>
                  <a:txBody>
                    <a:bodyPr/>
                    <a:lstStyle/>
                    <a:p>
                      <a:r>
                        <a:rPr lang="en-US" sz="1400" smtClean="0"/>
                        <a:t>55598</a:t>
                      </a:r>
                      <a:endParaRPr lang="en-US" sz="1400"/>
                    </a:p>
                  </a:txBody>
                  <a:tcPr/>
                </a:tc>
              </a:tr>
              <a:tr h="370840">
                <a:tc>
                  <a:txBody>
                    <a:bodyPr/>
                    <a:lstStyle/>
                    <a:p>
                      <a:r>
                        <a:rPr lang="en-US" sz="1400" smtClean="0"/>
                        <a:t>2009-09-17 19:00</a:t>
                      </a:r>
                      <a:endParaRPr lang="en-US" sz="1400"/>
                    </a:p>
                  </a:txBody>
                  <a:tcPr/>
                </a:tc>
                <a:tc>
                  <a:txBody>
                    <a:bodyPr/>
                    <a:lstStyle/>
                    <a:p>
                      <a:r>
                        <a:rPr lang="en-US" sz="1400" smtClean="0"/>
                        <a:t>TPCH</a:t>
                      </a:r>
                      <a:endParaRPr lang="en-US" sz="1400"/>
                    </a:p>
                  </a:txBody>
                  <a:tcPr/>
                </a:tc>
                <a:tc>
                  <a:txBody>
                    <a:bodyPr/>
                    <a:lstStyle/>
                    <a:p>
                      <a:r>
                        <a:rPr lang="en-US" sz="1400" smtClean="0"/>
                        <a:t>Ingress</a:t>
                      </a:r>
                      <a:endParaRPr lang="en-US" sz="1400"/>
                    </a:p>
                  </a:txBody>
                  <a:tcPr/>
                </a:tc>
                <a:tc>
                  <a:txBody>
                    <a:bodyPr/>
                    <a:lstStyle/>
                    <a:p>
                      <a:r>
                        <a:rPr lang="en-US" sz="1400" smtClean="0"/>
                        <a:t>Internal</a:t>
                      </a:r>
                      <a:endParaRPr lang="en-US" sz="1400"/>
                    </a:p>
                  </a:txBody>
                  <a:tcPr/>
                </a:tc>
                <a:tc>
                  <a:txBody>
                    <a:bodyPr/>
                    <a:lstStyle/>
                    <a:p>
                      <a:r>
                        <a:rPr lang="en-US" sz="1400" smtClean="0"/>
                        <a:t>Peak</a:t>
                      </a:r>
                      <a:endParaRPr lang="en-US" sz="1400"/>
                    </a:p>
                  </a:txBody>
                  <a:tcPr/>
                </a:tc>
                <a:tc>
                  <a:txBody>
                    <a:bodyPr/>
                    <a:lstStyle/>
                    <a:p>
                      <a:r>
                        <a:rPr lang="en-US" sz="1400" smtClean="0"/>
                        <a:t>76026</a:t>
                      </a:r>
                      <a:endParaRPr lang="en-US" sz="1400"/>
                    </a:p>
                  </a:txBody>
                  <a:tcPr/>
                </a:tc>
              </a:tr>
              <a:tr h="370840">
                <a:tc>
                  <a:txBody>
                    <a:bodyPr/>
                    <a:lstStyle/>
                    <a:p>
                      <a:r>
                        <a:rPr lang="en-US" sz="1400" smtClean="0"/>
                        <a:t>…</a:t>
                      </a:r>
                      <a:endParaRPr lang="en-US" sz="1400"/>
                    </a:p>
                  </a:txBody>
                  <a:tcPr/>
                </a:tc>
                <a:tc>
                  <a:txBody>
                    <a:bodyPr/>
                    <a:lstStyle/>
                    <a:p>
                      <a:r>
                        <a:rPr lang="en-US" sz="1400" smtClean="0"/>
                        <a:t>…</a:t>
                      </a:r>
                      <a:endParaRPr lang="en-US" sz="1400"/>
                    </a:p>
                  </a:txBody>
                  <a:tcPr/>
                </a:tc>
                <a:tc>
                  <a:txBody>
                    <a:bodyPr/>
                    <a:lstStyle/>
                    <a:p>
                      <a:r>
                        <a:rPr lang="en-US" sz="1400" smtClean="0"/>
                        <a:t>…</a:t>
                      </a:r>
                      <a:endParaRPr lang="en-US" sz="1400"/>
                    </a:p>
                  </a:txBody>
                  <a:tcPr/>
                </a:tc>
                <a:tc>
                  <a:txBody>
                    <a:bodyPr/>
                    <a:lstStyle/>
                    <a:p>
                      <a:r>
                        <a:rPr lang="en-US" sz="1400" smtClean="0"/>
                        <a:t>…</a:t>
                      </a:r>
                      <a:endParaRPr lang="en-US" sz="1400"/>
                    </a:p>
                  </a:txBody>
                  <a:tcPr/>
                </a:tc>
                <a:tc>
                  <a:txBody>
                    <a:bodyPr/>
                    <a:lstStyle/>
                    <a:p>
                      <a:r>
                        <a:rPr lang="en-US" sz="1400" smtClean="0"/>
                        <a:t>…</a:t>
                      </a:r>
                      <a:endParaRPr lang="en-US" sz="1400"/>
                    </a:p>
                  </a:txBody>
                  <a:tcPr/>
                </a:tc>
                <a:tc>
                  <a:txBody>
                    <a:bodyPr/>
                    <a:lstStyle/>
                    <a:p>
                      <a:r>
                        <a:rPr lang="en-US" sz="1400" dirty="0" smtClean="0"/>
                        <a:t>…</a:t>
                      </a:r>
                      <a:endParaRPr lang="en-US" sz="1400" dirty="0"/>
                    </a:p>
                  </a:txBody>
                  <a:tcPr/>
                </a:tc>
              </a:tr>
            </a:tbl>
          </a:graphicData>
        </a:graphic>
      </p:graphicFrame>
    </p:spTree>
    <p:extLst>
      <p:ext uri="{BB962C8B-B14F-4D97-AF65-F5344CB8AC3E}">
        <p14:creationId xmlns:p14="http://schemas.microsoft.com/office/powerpoint/2010/main" val="1096578750"/>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1"/>
            <a:ext cx="8363938" cy="609398"/>
          </a:xfrm>
        </p:spPr>
        <p:txBody>
          <a:bodyPr/>
          <a:lstStyle/>
          <a:p>
            <a:r>
              <a:rPr lang="en-US" sz="4400" dirty="0" smtClean="0"/>
              <a:t>Working with SQL Azure Databases</a:t>
            </a:r>
            <a:endParaRPr lang="en-US" sz="4400" dirty="0"/>
          </a:p>
        </p:txBody>
      </p:sp>
      <p:grpSp>
        <p:nvGrpSpPr>
          <p:cNvPr id="4" name="Group 162"/>
          <p:cNvGrpSpPr/>
          <p:nvPr/>
        </p:nvGrpSpPr>
        <p:grpSpPr>
          <a:xfrm>
            <a:off x="381000" y="762000"/>
            <a:ext cx="8500894" cy="5543550"/>
            <a:chOff x="515938" y="742950"/>
            <a:chExt cx="11331574" cy="5543550"/>
          </a:xfrm>
        </p:grpSpPr>
        <p:grpSp>
          <p:nvGrpSpPr>
            <p:cNvPr id="5" name="Group 159"/>
            <p:cNvGrpSpPr/>
            <p:nvPr/>
          </p:nvGrpSpPr>
          <p:grpSpPr>
            <a:xfrm>
              <a:off x="515938" y="742950"/>
              <a:ext cx="11331574" cy="5276850"/>
              <a:chOff x="515938" y="742950"/>
              <a:chExt cx="11331574" cy="5276850"/>
            </a:xfrm>
          </p:grpSpPr>
          <p:grpSp>
            <p:nvGrpSpPr>
              <p:cNvPr id="9" name="Group 156"/>
              <p:cNvGrpSpPr/>
              <p:nvPr/>
            </p:nvGrpSpPr>
            <p:grpSpPr>
              <a:xfrm>
                <a:off x="515938" y="742950"/>
                <a:ext cx="11331574" cy="5276850"/>
                <a:chOff x="515938" y="742950"/>
                <a:chExt cx="11331574" cy="5276850"/>
              </a:xfrm>
            </p:grpSpPr>
            <p:pic>
              <p:nvPicPr>
                <p:cNvPr id="12" name="Picture 2"/>
                <p:cNvPicPr>
                  <a:picLocks noChangeAspect="1" noChangeArrowheads="1"/>
                </p:cNvPicPr>
                <p:nvPr/>
              </p:nvPicPr>
              <p:blipFill>
                <a:blip r:embed="rId3"/>
                <a:srcRect/>
                <a:stretch>
                  <a:fillRect/>
                </a:stretch>
              </p:blipFill>
              <p:spPr bwMode="auto">
                <a:xfrm>
                  <a:off x="973138" y="1447800"/>
                  <a:ext cx="7152701" cy="4038600"/>
                </a:xfrm>
                <a:prstGeom prst="rect">
                  <a:avLst/>
                </a:prstGeom>
                <a:noFill/>
                <a:ln w="9525">
                  <a:noFill/>
                  <a:miter lim="800000"/>
                  <a:headEnd/>
                  <a:tailEnd/>
                </a:ln>
                <a:effectLst/>
              </p:spPr>
            </p:pic>
            <p:pic>
              <p:nvPicPr>
                <p:cNvPr id="13" name="Picture 2"/>
                <p:cNvPicPr>
                  <a:picLocks noChangeAspect="1" noChangeArrowheads="1"/>
                </p:cNvPicPr>
                <p:nvPr/>
              </p:nvPicPr>
              <p:blipFill>
                <a:blip r:embed="rId3"/>
                <a:srcRect/>
                <a:stretch>
                  <a:fillRect/>
                </a:stretch>
              </p:blipFill>
              <p:spPr bwMode="auto">
                <a:xfrm>
                  <a:off x="4504312" y="1219200"/>
                  <a:ext cx="7152701" cy="4038600"/>
                </a:xfrm>
                <a:prstGeom prst="rect">
                  <a:avLst/>
                </a:prstGeom>
                <a:noFill/>
                <a:ln w="9525">
                  <a:noFill/>
                  <a:miter lim="800000"/>
                  <a:headEnd/>
                  <a:tailEnd/>
                </a:ln>
                <a:effectLst/>
              </p:spPr>
            </p:pic>
            <p:pic>
              <p:nvPicPr>
                <p:cNvPr id="14" name="Picture 3"/>
                <p:cNvPicPr>
                  <a:picLocks noChangeAspect="1" noChangeArrowheads="1"/>
                </p:cNvPicPr>
                <p:nvPr/>
              </p:nvPicPr>
              <p:blipFill>
                <a:blip r:embed="rId4"/>
                <a:srcRect/>
                <a:stretch>
                  <a:fillRect/>
                </a:stretch>
              </p:blipFill>
              <p:spPr bwMode="auto">
                <a:xfrm>
                  <a:off x="515938" y="3276600"/>
                  <a:ext cx="5448300" cy="2743200"/>
                </a:xfrm>
                <a:prstGeom prst="rect">
                  <a:avLst/>
                </a:prstGeom>
                <a:noFill/>
                <a:ln w="9525">
                  <a:noFill/>
                  <a:miter lim="800000"/>
                  <a:headEnd/>
                  <a:tailEnd/>
                </a:ln>
                <a:effectLst/>
              </p:spPr>
            </p:pic>
            <p:pic>
              <p:nvPicPr>
                <p:cNvPr id="15" name="Picture 3"/>
                <p:cNvPicPr>
                  <a:picLocks noChangeAspect="1" noChangeArrowheads="1"/>
                </p:cNvPicPr>
                <p:nvPr/>
              </p:nvPicPr>
              <p:blipFill>
                <a:blip r:embed="rId4"/>
                <a:srcRect/>
                <a:stretch>
                  <a:fillRect/>
                </a:stretch>
              </p:blipFill>
              <p:spPr bwMode="auto">
                <a:xfrm>
                  <a:off x="2894012" y="3276600"/>
                  <a:ext cx="5448300" cy="2743200"/>
                </a:xfrm>
                <a:prstGeom prst="rect">
                  <a:avLst/>
                </a:prstGeom>
                <a:noFill/>
                <a:ln w="9525">
                  <a:noFill/>
                  <a:miter lim="800000"/>
                  <a:headEnd/>
                  <a:tailEnd/>
                </a:ln>
                <a:effectLst/>
              </p:spPr>
            </p:pic>
            <p:pic>
              <p:nvPicPr>
                <p:cNvPr id="16" name="Picture 3"/>
                <p:cNvPicPr>
                  <a:picLocks noChangeAspect="1" noChangeArrowheads="1"/>
                </p:cNvPicPr>
                <p:nvPr/>
              </p:nvPicPr>
              <p:blipFill>
                <a:blip r:embed="rId4"/>
                <a:srcRect/>
                <a:stretch>
                  <a:fillRect/>
                </a:stretch>
              </p:blipFill>
              <p:spPr bwMode="auto">
                <a:xfrm>
                  <a:off x="6399212" y="3276600"/>
                  <a:ext cx="5448300" cy="2743200"/>
                </a:xfrm>
                <a:prstGeom prst="rect">
                  <a:avLst/>
                </a:prstGeom>
                <a:noFill/>
                <a:ln w="9525">
                  <a:noFill/>
                  <a:miter lim="800000"/>
                  <a:headEnd/>
                  <a:tailEnd/>
                </a:ln>
                <a:effectLst/>
              </p:spPr>
            </p:pic>
            <p:pic>
              <p:nvPicPr>
                <p:cNvPr id="17" name="Picture 4"/>
                <p:cNvPicPr>
                  <a:picLocks noChangeAspect="1" noChangeArrowheads="1"/>
                </p:cNvPicPr>
                <p:nvPr/>
              </p:nvPicPr>
              <p:blipFill>
                <a:blip r:embed="rId5">
                  <a:lum bright="22000" contrast="1000"/>
                </a:blip>
                <a:srcRect/>
                <a:stretch>
                  <a:fillRect/>
                </a:stretch>
              </p:blipFill>
              <p:spPr bwMode="auto">
                <a:xfrm>
                  <a:off x="3427412" y="742950"/>
                  <a:ext cx="6229350" cy="2324100"/>
                </a:xfrm>
                <a:prstGeom prst="rect">
                  <a:avLst/>
                </a:prstGeom>
                <a:noFill/>
                <a:ln w="9525">
                  <a:noFill/>
                  <a:miter lim="800000"/>
                  <a:headEnd/>
                  <a:tailEnd/>
                </a:ln>
                <a:effectLst/>
              </p:spPr>
            </p:pic>
          </p:grpSp>
          <p:pic>
            <p:nvPicPr>
              <p:cNvPr id="10" name="Picture 5"/>
              <p:cNvPicPr>
                <a:picLocks noChangeAspect="1" noChangeArrowheads="1"/>
              </p:cNvPicPr>
              <p:nvPr/>
            </p:nvPicPr>
            <p:blipFill>
              <a:blip r:embed="rId3"/>
              <a:srcRect/>
              <a:stretch>
                <a:fillRect/>
              </a:stretch>
            </p:blipFill>
            <p:spPr bwMode="auto">
              <a:xfrm rot="9900000">
                <a:off x="1286950" y="1509107"/>
                <a:ext cx="5600700" cy="3162300"/>
              </a:xfrm>
              <a:prstGeom prst="rect">
                <a:avLst/>
              </a:prstGeom>
              <a:noFill/>
              <a:ln w="9525">
                <a:noFill/>
                <a:miter lim="800000"/>
                <a:headEnd/>
                <a:tailEnd/>
              </a:ln>
              <a:effectLst/>
            </p:spPr>
          </p:pic>
          <p:pic>
            <p:nvPicPr>
              <p:cNvPr id="11" name="Picture 5"/>
              <p:cNvPicPr>
                <a:picLocks noChangeAspect="1" noChangeArrowheads="1"/>
              </p:cNvPicPr>
              <p:nvPr/>
            </p:nvPicPr>
            <p:blipFill>
              <a:blip r:embed="rId3"/>
              <a:srcRect/>
              <a:stretch>
                <a:fillRect/>
              </a:stretch>
            </p:blipFill>
            <p:spPr bwMode="auto">
              <a:xfrm rot="9900000">
                <a:off x="5742502" y="1509107"/>
                <a:ext cx="5600700" cy="3162300"/>
              </a:xfrm>
              <a:prstGeom prst="rect">
                <a:avLst/>
              </a:prstGeom>
              <a:noFill/>
              <a:ln w="9525">
                <a:noFill/>
                <a:miter lim="800000"/>
                <a:headEnd/>
                <a:tailEnd/>
              </a:ln>
              <a:effectLst/>
            </p:spPr>
          </p:pic>
        </p:grpSp>
        <p:pic>
          <p:nvPicPr>
            <p:cNvPr id="6" name="Picture 6"/>
            <p:cNvPicPr>
              <a:picLocks noChangeAspect="1" noChangeArrowheads="1"/>
            </p:cNvPicPr>
            <p:nvPr/>
          </p:nvPicPr>
          <p:blipFill>
            <a:blip r:embed="rId3"/>
            <a:srcRect/>
            <a:stretch>
              <a:fillRect/>
            </a:stretch>
          </p:blipFill>
          <p:spPr bwMode="auto">
            <a:xfrm>
              <a:off x="1446212" y="3124200"/>
              <a:ext cx="5600700" cy="3162300"/>
            </a:xfrm>
            <a:prstGeom prst="rect">
              <a:avLst/>
            </a:prstGeom>
            <a:noFill/>
            <a:ln w="9525">
              <a:noFill/>
              <a:miter lim="800000"/>
              <a:headEnd/>
              <a:tailEnd/>
            </a:ln>
            <a:effectLst/>
          </p:spPr>
        </p:pic>
        <p:pic>
          <p:nvPicPr>
            <p:cNvPr id="7" name="Picture 6"/>
            <p:cNvPicPr>
              <a:picLocks noChangeAspect="1" noChangeArrowheads="1"/>
            </p:cNvPicPr>
            <p:nvPr/>
          </p:nvPicPr>
          <p:blipFill>
            <a:blip r:embed="rId3"/>
            <a:srcRect/>
            <a:stretch>
              <a:fillRect/>
            </a:stretch>
          </p:blipFill>
          <p:spPr bwMode="auto">
            <a:xfrm>
              <a:off x="5103812" y="3124200"/>
              <a:ext cx="5600700" cy="3162300"/>
            </a:xfrm>
            <a:prstGeom prst="rect">
              <a:avLst/>
            </a:prstGeom>
            <a:noFill/>
            <a:ln w="9525">
              <a:noFill/>
              <a:miter lim="800000"/>
              <a:headEnd/>
              <a:tailEnd/>
            </a:ln>
            <a:effectLst/>
          </p:spPr>
        </p:pic>
        <p:pic>
          <p:nvPicPr>
            <p:cNvPr id="8" name="Picture 6"/>
            <p:cNvPicPr>
              <a:picLocks noChangeAspect="1" noChangeArrowheads="1"/>
            </p:cNvPicPr>
            <p:nvPr/>
          </p:nvPicPr>
          <p:blipFill>
            <a:blip r:embed="rId3"/>
            <a:srcRect/>
            <a:stretch>
              <a:fillRect/>
            </a:stretch>
          </p:blipFill>
          <p:spPr bwMode="auto">
            <a:xfrm>
              <a:off x="6246812" y="3124200"/>
              <a:ext cx="5600700" cy="3162300"/>
            </a:xfrm>
            <a:prstGeom prst="rect">
              <a:avLst/>
            </a:prstGeom>
            <a:noFill/>
            <a:ln w="9525">
              <a:noFill/>
              <a:miter lim="800000"/>
              <a:headEnd/>
              <a:tailEnd/>
            </a:ln>
            <a:effectLst/>
          </p:spPr>
        </p:pic>
      </p:grpSp>
      <p:grpSp>
        <p:nvGrpSpPr>
          <p:cNvPr id="19" name="Group 18"/>
          <p:cNvGrpSpPr/>
          <p:nvPr/>
        </p:nvGrpSpPr>
        <p:grpSpPr>
          <a:xfrm>
            <a:off x="4419601" y="2133602"/>
            <a:ext cx="325623" cy="2651051"/>
            <a:chOff x="4419600" y="2133600"/>
            <a:chExt cx="325623" cy="2651051"/>
          </a:xfrm>
        </p:grpSpPr>
        <p:grpSp>
          <p:nvGrpSpPr>
            <p:cNvPr id="20" name="Group 19"/>
            <p:cNvGrpSpPr/>
            <p:nvPr/>
          </p:nvGrpSpPr>
          <p:grpSpPr>
            <a:xfrm>
              <a:off x="4419600" y="2133600"/>
              <a:ext cx="325623" cy="365051"/>
              <a:chOff x="4419600" y="2133600"/>
              <a:chExt cx="325623" cy="365051"/>
            </a:xfrm>
          </p:grpSpPr>
          <p:pic>
            <p:nvPicPr>
              <p:cNvPr id="36"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37" name="Can 36"/>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21" name="Group 20"/>
            <p:cNvGrpSpPr/>
            <p:nvPr/>
          </p:nvGrpSpPr>
          <p:grpSpPr>
            <a:xfrm>
              <a:off x="4419600" y="2590800"/>
              <a:ext cx="325623" cy="365051"/>
              <a:chOff x="4419600" y="2133600"/>
              <a:chExt cx="325623" cy="365051"/>
            </a:xfrm>
          </p:grpSpPr>
          <p:pic>
            <p:nvPicPr>
              <p:cNvPr id="34"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35" name="Can 34"/>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22" name="Group 21"/>
            <p:cNvGrpSpPr/>
            <p:nvPr/>
          </p:nvGrpSpPr>
          <p:grpSpPr>
            <a:xfrm>
              <a:off x="4419600" y="3048000"/>
              <a:ext cx="325623" cy="365051"/>
              <a:chOff x="4419600" y="2133600"/>
              <a:chExt cx="325623" cy="365051"/>
            </a:xfrm>
          </p:grpSpPr>
          <p:pic>
            <p:nvPicPr>
              <p:cNvPr id="32"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33" name="Can 32"/>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23" name="Group 22"/>
            <p:cNvGrpSpPr/>
            <p:nvPr/>
          </p:nvGrpSpPr>
          <p:grpSpPr>
            <a:xfrm>
              <a:off x="4419600" y="3505200"/>
              <a:ext cx="325623" cy="365051"/>
              <a:chOff x="4419600" y="2133600"/>
              <a:chExt cx="325623" cy="365051"/>
            </a:xfrm>
          </p:grpSpPr>
          <p:pic>
            <p:nvPicPr>
              <p:cNvPr id="30"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31" name="Can 30"/>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24" name="Group 23"/>
            <p:cNvGrpSpPr/>
            <p:nvPr/>
          </p:nvGrpSpPr>
          <p:grpSpPr>
            <a:xfrm>
              <a:off x="4419600" y="3962400"/>
              <a:ext cx="325623" cy="365051"/>
              <a:chOff x="4419600" y="2133600"/>
              <a:chExt cx="325623" cy="365051"/>
            </a:xfrm>
          </p:grpSpPr>
          <p:pic>
            <p:nvPicPr>
              <p:cNvPr id="28"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29" name="Can 28"/>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25" name="Group 24"/>
            <p:cNvGrpSpPr/>
            <p:nvPr/>
          </p:nvGrpSpPr>
          <p:grpSpPr>
            <a:xfrm>
              <a:off x="4419600" y="4419600"/>
              <a:ext cx="325623" cy="365051"/>
              <a:chOff x="4419600" y="2133600"/>
              <a:chExt cx="325623" cy="365051"/>
            </a:xfrm>
          </p:grpSpPr>
          <p:pic>
            <p:nvPicPr>
              <p:cNvPr id="26"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27" name="Can 26"/>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pic>
        <p:nvPicPr>
          <p:cNvPr id="38"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800601" y="2133602"/>
            <a:ext cx="325623" cy="325623"/>
          </a:xfrm>
          <a:prstGeom prst="rect">
            <a:avLst/>
          </a:prstGeom>
          <a:noFill/>
        </p:spPr>
      </p:pic>
      <p:sp>
        <p:nvSpPr>
          <p:cNvPr id="39" name="Can 38"/>
          <p:cNvSpPr/>
          <p:nvPr/>
        </p:nvSpPr>
        <p:spPr bwMode="auto">
          <a:xfrm>
            <a:off x="4953001" y="2286002"/>
            <a:ext cx="170121" cy="212651"/>
          </a:xfrm>
          <a:prstGeom prst="ca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nvGrpSpPr>
          <p:cNvPr id="40" name="Group 39"/>
          <p:cNvGrpSpPr/>
          <p:nvPr/>
        </p:nvGrpSpPr>
        <p:grpSpPr>
          <a:xfrm>
            <a:off x="4800601" y="2590802"/>
            <a:ext cx="325623" cy="365051"/>
            <a:chOff x="4419600" y="2133600"/>
            <a:chExt cx="325623" cy="365051"/>
          </a:xfrm>
        </p:grpSpPr>
        <p:pic>
          <p:nvPicPr>
            <p:cNvPr id="41"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42" name="Can 41"/>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43" name="Group 42"/>
          <p:cNvGrpSpPr/>
          <p:nvPr/>
        </p:nvGrpSpPr>
        <p:grpSpPr>
          <a:xfrm>
            <a:off x="4800601" y="3048002"/>
            <a:ext cx="325623" cy="365051"/>
            <a:chOff x="4419600" y="2133600"/>
            <a:chExt cx="325623" cy="365051"/>
          </a:xfrm>
        </p:grpSpPr>
        <p:pic>
          <p:nvPicPr>
            <p:cNvPr id="44"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45" name="Can 44"/>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46" name="Group 45"/>
          <p:cNvGrpSpPr/>
          <p:nvPr/>
        </p:nvGrpSpPr>
        <p:grpSpPr>
          <a:xfrm>
            <a:off x="4800601" y="3505202"/>
            <a:ext cx="325623" cy="365051"/>
            <a:chOff x="4419600" y="2133600"/>
            <a:chExt cx="325623" cy="365051"/>
          </a:xfrm>
        </p:grpSpPr>
        <p:pic>
          <p:nvPicPr>
            <p:cNvPr id="47"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48" name="Can 47"/>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49" name="Group 48"/>
          <p:cNvGrpSpPr/>
          <p:nvPr/>
        </p:nvGrpSpPr>
        <p:grpSpPr>
          <a:xfrm>
            <a:off x="4800601" y="3962402"/>
            <a:ext cx="325623" cy="365051"/>
            <a:chOff x="4419600" y="2133600"/>
            <a:chExt cx="325623" cy="365051"/>
          </a:xfrm>
        </p:grpSpPr>
        <p:pic>
          <p:nvPicPr>
            <p:cNvPr id="50"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51" name="Can 50"/>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52" name="Group 51"/>
          <p:cNvGrpSpPr/>
          <p:nvPr/>
        </p:nvGrpSpPr>
        <p:grpSpPr>
          <a:xfrm>
            <a:off x="4800601" y="4419602"/>
            <a:ext cx="325623" cy="365051"/>
            <a:chOff x="4419600" y="2133600"/>
            <a:chExt cx="325623" cy="365051"/>
          </a:xfrm>
        </p:grpSpPr>
        <p:pic>
          <p:nvPicPr>
            <p:cNvPr id="53"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54" name="Can 53"/>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55" name="Group 54"/>
          <p:cNvGrpSpPr/>
          <p:nvPr/>
        </p:nvGrpSpPr>
        <p:grpSpPr>
          <a:xfrm>
            <a:off x="5181601" y="2133602"/>
            <a:ext cx="325623" cy="365051"/>
            <a:chOff x="4419600" y="2133600"/>
            <a:chExt cx="325623" cy="365051"/>
          </a:xfrm>
        </p:grpSpPr>
        <p:pic>
          <p:nvPicPr>
            <p:cNvPr id="56"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57" name="Can 56"/>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58" name="Group 57"/>
          <p:cNvGrpSpPr/>
          <p:nvPr/>
        </p:nvGrpSpPr>
        <p:grpSpPr>
          <a:xfrm>
            <a:off x="5181601" y="2590802"/>
            <a:ext cx="325623" cy="365051"/>
            <a:chOff x="4419600" y="2133600"/>
            <a:chExt cx="325623" cy="365051"/>
          </a:xfrm>
        </p:grpSpPr>
        <p:pic>
          <p:nvPicPr>
            <p:cNvPr id="59"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60" name="Can 59"/>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61" name="Group 60"/>
          <p:cNvGrpSpPr/>
          <p:nvPr/>
        </p:nvGrpSpPr>
        <p:grpSpPr>
          <a:xfrm>
            <a:off x="5181601" y="3048002"/>
            <a:ext cx="325623" cy="365051"/>
            <a:chOff x="4419600" y="2133600"/>
            <a:chExt cx="325623" cy="365051"/>
          </a:xfrm>
        </p:grpSpPr>
        <p:pic>
          <p:nvPicPr>
            <p:cNvPr id="62"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63" name="Can 62"/>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pic>
        <p:nvPicPr>
          <p:cNvPr id="64"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5181601" y="3505201"/>
            <a:ext cx="325623" cy="325623"/>
          </a:xfrm>
          <a:prstGeom prst="rect">
            <a:avLst/>
          </a:prstGeom>
          <a:noFill/>
        </p:spPr>
      </p:pic>
      <p:sp>
        <p:nvSpPr>
          <p:cNvPr id="65" name="Can 64"/>
          <p:cNvSpPr/>
          <p:nvPr/>
        </p:nvSpPr>
        <p:spPr bwMode="auto">
          <a:xfrm>
            <a:off x="5334001" y="3657602"/>
            <a:ext cx="170121" cy="212651"/>
          </a:xfrm>
          <a:prstGeom prst="ca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nvGrpSpPr>
          <p:cNvPr id="66" name="Group 65"/>
          <p:cNvGrpSpPr/>
          <p:nvPr/>
        </p:nvGrpSpPr>
        <p:grpSpPr>
          <a:xfrm>
            <a:off x="5181601" y="3962402"/>
            <a:ext cx="325623" cy="365051"/>
            <a:chOff x="4419600" y="2133600"/>
            <a:chExt cx="325623" cy="365051"/>
          </a:xfrm>
        </p:grpSpPr>
        <p:pic>
          <p:nvPicPr>
            <p:cNvPr id="67"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68" name="Can 67"/>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69" name="Group 68"/>
          <p:cNvGrpSpPr/>
          <p:nvPr/>
        </p:nvGrpSpPr>
        <p:grpSpPr>
          <a:xfrm>
            <a:off x="5181601" y="4419602"/>
            <a:ext cx="325623" cy="365051"/>
            <a:chOff x="4419600" y="2133600"/>
            <a:chExt cx="325623" cy="365051"/>
          </a:xfrm>
        </p:grpSpPr>
        <p:pic>
          <p:nvPicPr>
            <p:cNvPr id="70"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71" name="Can 70"/>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72" name="Group 71"/>
          <p:cNvGrpSpPr/>
          <p:nvPr/>
        </p:nvGrpSpPr>
        <p:grpSpPr>
          <a:xfrm>
            <a:off x="5562601" y="2133602"/>
            <a:ext cx="325623" cy="365051"/>
            <a:chOff x="4419600" y="2133600"/>
            <a:chExt cx="325623" cy="365051"/>
          </a:xfrm>
        </p:grpSpPr>
        <p:pic>
          <p:nvPicPr>
            <p:cNvPr id="73"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74" name="Can 73"/>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75" name="Group 74"/>
          <p:cNvGrpSpPr/>
          <p:nvPr/>
        </p:nvGrpSpPr>
        <p:grpSpPr>
          <a:xfrm>
            <a:off x="5562601" y="2590802"/>
            <a:ext cx="325623" cy="365051"/>
            <a:chOff x="4419600" y="2133600"/>
            <a:chExt cx="325623" cy="365051"/>
          </a:xfrm>
        </p:grpSpPr>
        <p:pic>
          <p:nvPicPr>
            <p:cNvPr id="76"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77" name="Can 76"/>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78" name="Group 77"/>
          <p:cNvGrpSpPr/>
          <p:nvPr/>
        </p:nvGrpSpPr>
        <p:grpSpPr>
          <a:xfrm>
            <a:off x="5562601" y="3048002"/>
            <a:ext cx="325623" cy="365051"/>
            <a:chOff x="4419600" y="2133600"/>
            <a:chExt cx="325623" cy="365051"/>
          </a:xfrm>
        </p:grpSpPr>
        <p:pic>
          <p:nvPicPr>
            <p:cNvPr id="79"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80" name="Can 79"/>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81" name="Group 80"/>
          <p:cNvGrpSpPr/>
          <p:nvPr/>
        </p:nvGrpSpPr>
        <p:grpSpPr>
          <a:xfrm>
            <a:off x="5562601" y="3505202"/>
            <a:ext cx="325623" cy="365051"/>
            <a:chOff x="4419600" y="2133600"/>
            <a:chExt cx="325623" cy="365051"/>
          </a:xfrm>
        </p:grpSpPr>
        <p:pic>
          <p:nvPicPr>
            <p:cNvPr id="82"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83" name="Can 82"/>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84" name="Group 83"/>
          <p:cNvGrpSpPr/>
          <p:nvPr/>
        </p:nvGrpSpPr>
        <p:grpSpPr>
          <a:xfrm>
            <a:off x="5562601" y="3962402"/>
            <a:ext cx="325623" cy="365051"/>
            <a:chOff x="4419600" y="2133600"/>
            <a:chExt cx="325623" cy="365051"/>
          </a:xfrm>
        </p:grpSpPr>
        <p:pic>
          <p:nvPicPr>
            <p:cNvPr id="85"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86" name="Can 85"/>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87" name="Group 86"/>
          <p:cNvGrpSpPr/>
          <p:nvPr/>
        </p:nvGrpSpPr>
        <p:grpSpPr>
          <a:xfrm>
            <a:off x="5562601" y="4419602"/>
            <a:ext cx="325623" cy="365051"/>
            <a:chOff x="4419600" y="2133600"/>
            <a:chExt cx="325623" cy="365051"/>
          </a:xfrm>
        </p:grpSpPr>
        <p:pic>
          <p:nvPicPr>
            <p:cNvPr id="88"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89" name="Can 88"/>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90" name="Group 89"/>
          <p:cNvGrpSpPr/>
          <p:nvPr/>
        </p:nvGrpSpPr>
        <p:grpSpPr>
          <a:xfrm>
            <a:off x="5943601" y="2133602"/>
            <a:ext cx="325623" cy="365051"/>
            <a:chOff x="4419600" y="2133600"/>
            <a:chExt cx="325623" cy="365051"/>
          </a:xfrm>
        </p:grpSpPr>
        <p:pic>
          <p:nvPicPr>
            <p:cNvPr id="91"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92" name="Can 91"/>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93" name="Group 92"/>
          <p:cNvGrpSpPr/>
          <p:nvPr/>
        </p:nvGrpSpPr>
        <p:grpSpPr>
          <a:xfrm>
            <a:off x="5943601" y="2590802"/>
            <a:ext cx="325623" cy="365051"/>
            <a:chOff x="4419600" y="2133600"/>
            <a:chExt cx="325623" cy="365051"/>
          </a:xfrm>
        </p:grpSpPr>
        <p:pic>
          <p:nvPicPr>
            <p:cNvPr id="94"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95" name="Can 94"/>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pic>
        <p:nvPicPr>
          <p:cNvPr id="96"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5943601" y="3048002"/>
            <a:ext cx="325623" cy="325623"/>
          </a:xfrm>
          <a:prstGeom prst="rect">
            <a:avLst/>
          </a:prstGeom>
          <a:noFill/>
        </p:spPr>
      </p:pic>
      <p:sp>
        <p:nvSpPr>
          <p:cNvPr id="97" name="Can 96"/>
          <p:cNvSpPr/>
          <p:nvPr/>
        </p:nvSpPr>
        <p:spPr bwMode="auto">
          <a:xfrm>
            <a:off x="6096001" y="3200402"/>
            <a:ext cx="170121" cy="212651"/>
          </a:xfrm>
          <a:prstGeom prst="ca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nvGrpSpPr>
          <p:cNvPr id="98" name="Group 97"/>
          <p:cNvGrpSpPr/>
          <p:nvPr/>
        </p:nvGrpSpPr>
        <p:grpSpPr>
          <a:xfrm>
            <a:off x="5943601" y="3505202"/>
            <a:ext cx="325623" cy="365051"/>
            <a:chOff x="4419600" y="2133600"/>
            <a:chExt cx="325623" cy="365051"/>
          </a:xfrm>
        </p:grpSpPr>
        <p:pic>
          <p:nvPicPr>
            <p:cNvPr id="99"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100" name="Can 99"/>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101" name="Group 100"/>
          <p:cNvGrpSpPr/>
          <p:nvPr/>
        </p:nvGrpSpPr>
        <p:grpSpPr>
          <a:xfrm>
            <a:off x="5943601" y="3962402"/>
            <a:ext cx="325623" cy="365051"/>
            <a:chOff x="4419600" y="2133600"/>
            <a:chExt cx="325623" cy="365051"/>
          </a:xfrm>
        </p:grpSpPr>
        <p:pic>
          <p:nvPicPr>
            <p:cNvPr id="102"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103" name="Can 102"/>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104" name="Group 103"/>
          <p:cNvGrpSpPr/>
          <p:nvPr/>
        </p:nvGrpSpPr>
        <p:grpSpPr>
          <a:xfrm>
            <a:off x="5943601" y="4419602"/>
            <a:ext cx="325623" cy="365051"/>
            <a:chOff x="4419600" y="2133600"/>
            <a:chExt cx="325623" cy="365051"/>
          </a:xfrm>
        </p:grpSpPr>
        <p:pic>
          <p:nvPicPr>
            <p:cNvPr id="105"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106" name="Can 105"/>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107" name="Group 106"/>
          <p:cNvGrpSpPr/>
          <p:nvPr/>
        </p:nvGrpSpPr>
        <p:grpSpPr>
          <a:xfrm>
            <a:off x="6324601" y="2133602"/>
            <a:ext cx="325623" cy="365051"/>
            <a:chOff x="4419600" y="2133600"/>
            <a:chExt cx="325623" cy="365051"/>
          </a:xfrm>
        </p:grpSpPr>
        <p:pic>
          <p:nvPicPr>
            <p:cNvPr id="108"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109" name="Can 108"/>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110" name="Group 109"/>
          <p:cNvGrpSpPr/>
          <p:nvPr/>
        </p:nvGrpSpPr>
        <p:grpSpPr>
          <a:xfrm>
            <a:off x="6324601" y="2590802"/>
            <a:ext cx="325623" cy="365051"/>
            <a:chOff x="4419600" y="2133600"/>
            <a:chExt cx="325623" cy="365051"/>
          </a:xfrm>
        </p:grpSpPr>
        <p:pic>
          <p:nvPicPr>
            <p:cNvPr id="111"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112" name="Can 111"/>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113" name="Group 112"/>
          <p:cNvGrpSpPr/>
          <p:nvPr/>
        </p:nvGrpSpPr>
        <p:grpSpPr>
          <a:xfrm>
            <a:off x="6324601" y="3048002"/>
            <a:ext cx="325623" cy="365051"/>
            <a:chOff x="4419600" y="2133600"/>
            <a:chExt cx="325623" cy="365051"/>
          </a:xfrm>
        </p:grpSpPr>
        <p:pic>
          <p:nvPicPr>
            <p:cNvPr id="114"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115" name="Can 114"/>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116" name="Group 115"/>
          <p:cNvGrpSpPr/>
          <p:nvPr/>
        </p:nvGrpSpPr>
        <p:grpSpPr>
          <a:xfrm>
            <a:off x="6324601" y="3505202"/>
            <a:ext cx="325623" cy="365051"/>
            <a:chOff x="4419600" y="2133600"/>
            <a:chExt cx="325623" cy="365051"/>
          </a:xfrm>
        </p:grpSpPr>
        <p:pic>
          <p:nvPicPr>
            <p:cNvPr id="117"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118" name="Can 117"/>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119" name="Group 118"/>
          <p:cNvGrpSpPr/>
          <p:nvPr/>
        </p:nvGrpSpPr>
        <p:grpSpPr>
          <a:xfrm>
            <a:off x="6324601" y="3962402"/>
            <a:ext cx="325623" cy="365051"/>
            <a:chOff x="4419600" y="2133600"/>
            <a:chExt cx="325623" cy="365051"/>
          </a:xfrm>
        </p:grpSpPr>
        <p:pic>
          <p:nvPicPr>
            <p:cNvPr id="120"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121" name="Can 120"/>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122" name="Group 121"/>
          <p:cNvGrpSpPr/>
          <p:nvPr/>
        </p:nvGrpSpPr>
        <p:grpSpPr>
          <a:xfrm>
            <a:off x="6324601" y="4419602"/>
            <a:ext cx="325623" cy="365051"/>
            <a:chOff x="4419600" y="2133600"/>
            <a:chExt cx="325623" cy="365051"/>
          </a:xfrm>
        </p:grpSpPr>
        <p:pic>
          <p:nvPicPr>
            <p:cNvPr id="123"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124" name="Can 123"/>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125" name="Group 124"/>
          <p:cNvGrpSpPr/>
          <p:nvPr/>
        </p:nvGrpSpPr>
        <p:grpSpPr>
          <a:xfrm>
            <a:off x="6705601" y="2133602"/>
            <a:ext cx="325623" cy="365051"/>
            <a:chOff x="4419600" y="2133600"/>
            <a:chExt cx="325623" cy="365051"/>
          </a:xfrm>
        </p:grpSpPr>
        <p:pic>
          <p:nvPicPr>
            <p:cNvPr id="126"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127" name="Can 126"/>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128" name="Group 127"/>
          <p:cNvGrpSpPr/>
          <p:nvPr/>
        </p:nvGrpSpPr>
        <p:grpSpPr>
          <a:xfrm>
            <a:off x="6705601" y="2590802"/>
            <a:ext cx="325623" cy="365051"/>
            <a:chOff x="4419600" y="2133600"/>
            <a:chExt cx="325623" cy="365051"/>
          </a:xfrm>
        </p:grpSpPr>
        <p:pic>
          <p:nvPicPr>
            <p:cNvPr id="129"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130" name="Can 129"/>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131" name="Group 130"/>
          <p:cNvGrpSpPr/>
          <p:nvPr/>
        </p:nvGrpSpPr>
        <p:grpSpPr>
          <a:xfrm>
            <a:off x="6705601" y="3048002"/>
            <a:ext cx="325623" cy="365051"/>
            <a:chOff x="4419600" y="2133600"/>
            <a:chExt cx="325623" cy="365051"/>
          </a:xfrm>
        </p:grpSpPr>
        <p:pic>
          <p:nvPicPr>
            <p:cNvPr id="132"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133" name="Can 132"/>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134" name="Group 133"/>
          <p:cNvGrpSpPr/>
          <p:nvPr/>
        </p:nvGrpSpPr>
        <p:grpSpPr>
          <a:xfrm>
            <a:off x="6705601" y="3505202"/>
            <a:ext cx="325623" cy="365051"/>
            <a:chOff x="4419600" y="2133600"/>
            <a:chExt cx="325623" cy="365051"/>
          </a:xfrm>
        </p:grpSpPr>
        <p:pic>
          <p:nvPicPr>
            <p:cNvPr id="135"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136" name="Can 135"/>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137" name="Group 136"/>
          <p:cNvGrpSpPr/>
          <p:nvPr/>
        </p:nvGrpSpPr>
        <p:grpSpPr>
          <a:xfrm>
            <a:off x="6705601" y="3962402"/>
            <a:ext cx="325623" cy="365051"/>
            <a:chOff x="4419600" y="2133600"/>
            <a:chExt cx="325623" cy="365051"/>
          </a:xfrm>
        </p:grpSpPr>
        <p:pic>
          <p:nvPicPr>
            <p:cNvPr id="138"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139" name="Can 138"/>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140" name="Group 139"/>
          <p:cNvGrpSpPr/>
          <p:nvPr/>
        </p:nvGrpSpPr>
        <p:grpSpPr>
          <a:xfrm>
            <a:off x="6705601" y="4419602"/>
            <a:ext cx="325623" cy="365051"/>
            <a:chOff x="4419600" y="2133600"/>
            <a:chExt cx="325623" cy="365051"/>
          </a:xfrm>
        </p:grpSpPr>
        <p:pic>
          <p:nvPicPr>
            <p:cNvPr id="141" name="Picture 2" descr="C:\Users\daiken\AppData\Local\Microsoft\Windows\Temporary Internet Files\Content.IE5\UWY6LG0D\MCj04348450000[1].png"/>
            <p:cNvPicPr>
              <a:picLocks noChangeAspect="1" noChangeArrowheads="1"/>
            </p:cNvPicPr>
            <p:nvPr/>
          </p:nvPicPr>
          <p:blipFill>
            <a:blip r:embed="rId6"/>
            <a:srcRect/>
            <a:stretch>
              <a:fillRect/>
            </a:stretch>
          </p:blipFill>
          <p:spPr bwMode="auto">
            <a:xfrm>
              <a:off x="4419600" y="2133600"/>
              <a:ext cx="325623" cy="325623"/>
            </a:xfrm>
            <a:prstGeom prst="rect">
              <a:avLst/>
            </a:prstGeom>
            <a:noFill/>
          </p:spPr>
        </p:pic>
        <p:sp>
          <p:nvSpPr>
            <p:cNvPr id="142" name="Can 141"/>
            <p:cNvSpPr/>
            <p:nvPr/>
          </p:nvSpPr>
          <p:spPr bwMode="auto">
            <a:xfrm>
              <a:off x="4572000" y="2286000"/>
              <a:ext cx="170121" cy="212651"/>
            </a:xfrm>
            <a:prstGeom prst="ca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35"/>
              <a:endParaRPr lang="en-US" sz="2700" dirty="0" smtClean="0">
                <a:solidFill>
                  <a:srgbClr val="FFFFFF"/>
                </a:solidFill>
                <a:effectLst>
                  <a:outerShdw blurRad="38100" dist="38100" dir="2700000" algn="tl">
                    <a:srgbClr val="000000">
                      <a:alpha val="43137"/>
                    </a:srgbClr>
                  </a:outerShdw>
                </a:effectLst>
                <a:latin typeface="Calibri" pitchFamily="34" charset="0"/>
              </a:endParaRPr>
            </a:p>
          </p:txBody>
        </p:sp>
      </p:grpSp>
      <p:sp>
        <p:nvSpPr>
          <p:cNvPr id="143" name="Rounded Rectangle 142"/>
          <p:cNvSpPr/>
          <p:nvPr/>
        </p:nvSpPr>
        <p:spPr bwMode="auto">
          <a:xfrm>
            <a:off x="2819400" y="3733800"/>
            <a:ext cx="1143000" cy="5334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600" dirty="0" smtClean="0">
                <a:solidFill>
                  <a:schemeClr val="bg2"/>
                </a:solidFill>
              </a:rPr>
              <a:t>SQL Azure</a:t>
            </a:r>
          </a:p>
          <a:p>
            <a:pPr algn="ctr" defTabSz="914099"/>
            <a:r>
              <a:rPr lang="en-US" sz="1600" dirty="0" smtClean="0">
                <a:solidFill>
                  <a:schemeClr val="bg2"/>
                </a:solidFill>
              </a:rPr>
              <a:t>TDS</a:t>
            </a:r>
          </a:p>
        </p:txBody>
      </p:sp>
      <p:sp>
        <p:nvSpPr>
          <p:cNvPr id="144" name="Rounded Rectangle 143"/>
          <p:cNvSpPr/>
          <p:nvPr/>
        </p:nvSpPr>
        <p:spPr bwMode="auto">
          <a:xfrm>
            <a:off x="381000" y="3505200"/>
            <a:ext cx="1371600" cy="9906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dirty="0" smtClean="0">
                <a:solidFill>
                  <a:schemeClr val="bg2"/>
                </a:solidFill>
              </a:rPr>
              <a:t>Your App</a:t>
            </a:r>
          </a:p>
        </p:txBody>
      </p:sp>
      <p:sp>
        <p:nvSpPr>
          <p:cNvPr id="145" name="TextBox 144"/>
          <p:cNvSpPr txBox="1"/>
          <p:nvPr/>
        </p:nvSpPr>
        <p:spPr>
          <a:xfrm>
            <a:off x="228601" y="5410200"/>
            <a:ext cx="2963953" cy="369332"/>
          </a:xfrm>
          <a:prstGeom prst="rect">
            <a:avLst/>
          </a:prstGeom>
          <a:noFill/>
        </p:spPr>
        <p:txBody>
          <a:bodyPr wrap="none" lIns="0" tIns="0" rIns="0" bIns="0" rtlCol="0">
            <a:spAutoFit/>
          </a:bodyPr>
          <a:lstStyle/>
          <a:p>
            <a:r>
              <a:rPr lang="en-US" sz="2400" b="1" dirty="0" smtClean="0"/>
              <a:t>Change Connection String</a:t>
            </a:r>
          </a:p>
        </p:txBody>
      </p:sp>
      <p:cxnSp>
        <p:nvCxnSpPr>
          <p:cNvPr id="146" name="Curved Connector 145"/>
          <p:cNvCxnSpPr/>
          <p:nvPr/>
        </p:nvCxnSpPr>
        <p:spPr>
          <a:xfrm rot="16200000" flipV="1">
            <a:off x="1135053" y="4884748"/>
            <a:ext cx="762000" cy="288907"/>
          </a:xfrm>
          <a:prstGeom prst="curvedConnector3">
            <a:avLst>
              <a:gd name="adj1" fmla="val 55217"/>
            </a:avLst>
          </a:prstGeom>
          <a:ln>
            <a:tailEnd type="arrow"/>
          </a:ln>
        </p:spPr>
        <p:style>
          <a:lnRef idx="3">
            <a:schemeClr val="dk1"/>
          </a:lnRef>
          <a:fillRef idx="0">
            <a:schemeClr val="dk1"/>
          </a:fillRef>
          <a:effectRef idx="2">
            <a:schemeClr val="dk1"/>
          </a:effectRef>
          <a:fontRef idx="minor">
            <a:schemeClr val="tx1"/>
          </a:fontRef>
        </p:style>
      </p:cxnSp>
      <p:cxnSp>
        <p:nvCxnSpPr>
          <p:cNvPr id="147" name=" 17"/>
          <p:cNvCxnSpPr>
            <a:stCxn id="143" idx="3"/>
            <a:endCxn id="39" idx="3"/>
          </p:cNvCxnSpPr>
          <p:nvPr/>
        </p:nvCxnSpPr>
        <p:spPr>
          <a:xfrm flipV="1">
            <a:off x="3962401" y="2498653"/>
            <a:ext cx="1075661" cy="1501849"/>
          </a:xfrm>
          <a:prstGeom prst="curvedConnector2">
            <a:avLst/>
          </a:prstGeom>
          <a:ln>
            <a:headEnd type="arrow"/>
            <a:tailEnd type="arrow"/>
          </a:ln>
        </p:spPr>
        <p:style>
          <a:lnRef idx="3">
            <a:schemeClr val="dk1"/>
          </a:lnRef>
          <a:fillRef idx="0">
            <a:schemeClr val="dk1"/>
          </a:fillRef>
          <a:effectRef idx="2">
            <a:schemeClr val="dk1"/>
          </a:effectRef>
          <a:fontRef idx="minor">
            <a:schemeClr val="tx1"/>
          </a:fontRef>
        </p:style>
      </p:cxnSp>
      <p:cxnSp>
        <p:nvCxnSpPr>
          <p:cNvPr id="148" name="Curved Connector 147"/>
          <p:cNvCxnSpPr>
            <a:stCxn id="144" idx="3"/>
            <a:endCxn id="143" idx="1"/>
          </p:cNvCxnSpPr>
          <p:nvPr/>
        </p:nvCxnSpPr>
        <p:spPr>
          <a:xfrm>
            <a:off x="1752600" y="4000500"/>
            <a:ext cx="1066800" cy="1588"/>
          </a:xfrm>
          <a:prstGeom prst="curvedConnector3">
            <a:avLst/>
          </a:prstGeom>
          <a:ln>
            <a:headEnd type="arrow"/>
            <a:tailEnd type="arrow"/>
          </a:ln>
        </p:spPr>
        <p:style>
          <a:lnRef idx="3">
            <a:schemeClr val="dk1"/>
          </a:lnRef>
          <a:fillRef idx="0">
            <a:schemeClr val="dk1"/>
          </a:fillRef>
          <a:effectRef idx="2">
            <a:schemeClr val="dk1"/>
          </a:effectRef>
          <a:fontRef idx="minor">
            <a:schemeClr val="tx1"/>
          </a:fontRef>
        </p:style>
      </p:cxnSp>
      <p:cxnSp>
        <p:nvCxnSpPr>
          <p:cNvPr id="149" name="Curved Connector 148"/>
          <p:cNvCxnSpPr/>
          <p:nvPr/>
        </p:nvCxnSpPr>
        <p:spPr>
          <a:xfrm rot="16200000" flipH="1">
            <a:off x="5162994" y="2373719"/>
            <a:ext cx="808075" cy="1057939"/>
          </a:xfrm>
          <a:prstGeom prst="curvedConnector2">
            <a:avLst/>
          </a:prstGeom>
          <a:ln>
            <a:tailEnd type="arrow"/>
          </a:ln>
        </p:spPr>
        <p:style>
          <a:lnRef idx="3">
            <a:schemeClr val="dk1"/>
          </a:lnRef>
          <a:fillRef idx="0">
            <a:schemeClr val="dk1"/>
          </a:fillRef>
          <a:effectRef idx="2">
            <a:schemeClr val="dk1"/>
          </a:effectRef>
          <a:fontRef idx="minor">
            <a:schemeClr val="tx1"/>
          </a:fontRef>
        </p:style>
      </p:cxnSp>
      <p:cxnSp>
        <p:nvCxnSpPr>
          <p:cNvPr id="150" name="Curved Connector 149"/>
          <p:cNvCxnSpPr/>
          <p:nvPr/>
        </p:nvCxnSpPr>
        <p:spPr>
          <a:xfrm rot="16200000" flipH="1">
            <a:off x="4553394" y="2983320"/>
            <a:ext cx="1265275" cy="295939"/>
          </a:xfrm>
          <a:prstGeom prst="curvedConnector2">
            <a:avLst/>
          </a:prstGeom>
          <a:ln>
            <a:tailEnd type="arrow"/>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9339823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6"/>
                                        </p:tgtEl>
                                        <p:attrNameLst>
                                          <p:attrName>style.visibility</p:attrName>
                                        </p:attrNameLst>
                                      </p:cBhvr>
                                      <p:to>
                                        <p:strVal val="visible"/>
                                      </p:to>
                                    </p:set>
                                    <p:animEffect transition="in" filter="fade">
                                      <p:cBhvr>
                                        <p:cTn id="7" dur="2000"/>
                                        <p:tgtEl>
                                          <p:spTgt spid="14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5"/>
                                        </p:tgtEl>
                                        <p:attrNameLst>
                                          <p:attrName>style.visibility</p:attrName>
                                        </p:attrNameLst>
                                      </p:cBhvr>
                                      <p:to>
                                        <p:strVal val="visible"/>
                                      </p:to>
                                    </p:set>
                                    <p:animEffect transition="in" filter="fade">
                                      <p:cBhvr>
                                        <p:cTn id="10" dur="2000"/>
                                        <p:tgtEl>
                                          <p:spTgt spid="14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48"/>
                                        </p:tgtEl>
                                        <p:attrNameLst>
                                          <p:attrName>style.visibility</p:attrName>
                                        </p:attrNameLst>
                                      </p:cBhvr>
                                      <p:to>
                                        <p:strVal val="visible"/>
                                      </p:to>
                                    </p:set>
                                    <p:animEffect transition="in" filter="fade">
                                      <p:cBhvr>
                                        <p:cTn id="15" dur="2000"/>
                                        <p:tgtEl>
                                          <p:spTgt spid="14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47"/>
                                        </p:tgtEl>
                                        <p:attrNameLst>
                                          <p:attrName>style.visibility</p:attrName>
                                        </p:attrNameLst>
                                      </p:cBhvr>
                                      <p:to>
                                        <p:strVal val="visible"/>
                                      </p:to>
                                    </p:set>
                                    <p:animEffect transition="in" filter="fade">
                                      <p:cBhvr>
                                        <p:cTn id="20" dur="2000"/>
                                        <p:tgtEl>
                                          <p:spTgt spid="14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49"/>
                                        </p:tgtEl>
                                        <p:attrNameLst>
                                          <p:attrName>style.visibility</p:attrName>
                                        </p:attrNameLst>
                                      </p:cBhvr>
                                      <p:to>
                                        <p:strVal val="visible"/>
                                      </p:to>
                                    </p:set>
                                    <p:animEffect transition="in" filter="fade">
                                      <p:cBhvr>
                                        <p:cTn id="25" dur="2000"/>
                                        <p:tgtEl>
                                          <p:spTgt spid="149"/>
                                        </p:tgtEl>
                                      </p:cBhvr>
                                    </p:animEffect>
                                  </p:childTnLst>
                                </p:cTn>
                              </p:par>
                              <p:par>
                                <p:cTn id="26" presetID="10" presetClass="entr" presetSubtype="0" fill="hold" nodeType="withEffect">
                                  <p:stCondLst>
                                    <p:cond delay="0"/>
                                  </p:stCondLst>
                                  <p:childTnLst>
                                    <p:set>
                                      <p:cBhvr>
                                        <p:cTn id="27" dur="1" fill="hold">
                                          <p:stCondLst>
                                            <p:cond delay="0"/>
                                          </p:stCondLst>
                                        </p:cTn>
                                        <p:tgtEl>
                                          <p:spTgt spid="150"/>
                                        </p:tgtEl>
                                        <p:attrNameLst>
                                          <p:attrName>style.visibility</p:attrName>
                                        </p:attrNameLst>
                                      </p:cBhvr>
                                      <p:to>
                                        <p:strVal val="visible"/>
                                      </p:to>
                                    </p:set>
                                    <p:animEffect transition="in" filter="fade">
                                      <p:cBhvr>
                                        <p:cTn id="28" dur="2000"/>
                                        <p:tgtEl>
                                          <p:spTgt spid="15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nodeType="clickEffect">
                                  <p:stCondLst>
                                    <p:cond delay="0"/>
                                  </p:stCondLst>
                                  <p:childTnLst>
                                    <p:animEffect transition="out" filter="fade">
                                      <p:cBhvr>
                                        <p:cTn id="32" dur="2000"/>
                                        <p:tgtEl>
                                          <p:spTgt spid="149"/>
                                        </p:tgtEl>
                                      </p:cBhvr>
                                    </p:animEffect>
                                    <p:set>
                                      <p:cBhvr>
                                        <p:cTn id="33" dur="1" fill="hold">
                                          <p:stCondLst>
                                            <p:cond delay="1999"/>
                                          </p:stCondLst>
                                        </p:cTn>
                                        <p:tgtEl>
                                          <p:spTgt spid="149"/>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2000"/>
                                        <p:tgtEl>
                                          <p:spTgt spid="150"/>
                                        </p:tgtEl>
                                      </p:cBhvr>
                                    </p:animEffect>
                                    <p:set>
                                      <p:cBhvr>
                                        <p:cTn id="36" dur="1" fill="hold">
                                          <p:stCondLst>
                                            <p:cond delay="1999"/>
                                          </p:stCondLst>
                                        </p:cTn>
                                        <p:tgtEl>
                                          <p:spTgt spid="1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Behind the Scenes of SQL Azure</a:t>
            </a:r>
            <a:endParaRPr lang="en-US" dirty="0"/>
          </a:p>
        </p:txBody>
      </p:sp>
      <p:sp>
        <p:nvSpPr>
          <p:cNvPr id="70" name="Rounded Rectangle 69"/>
          <p:cNvSpPr/>
          <p:nvPr/>
        </p:nvSpPr>
        <p:spPr bwMode="auto">
          <a:xfrm>
            <a:off x="299145" y="4581217"/>
            <a:ext cx="8629052" cy="2276785"/>
          </a:xfrm>
          <a:prstGeom prst="roundRect">
            <a:avLst>
              <a:gd name="adj" fmla="val 6626"/>
            </a:avLst>
          </a:prstGeom>
          <a:gradFill>
            <a:gsLst>
              <a:gs pos="0">
                <a:srgbClr val="D9D9D9">
                  <a:alpha val="0"/>
                </a:srgbClr>
              </a:gs>
              <a:gs pos="100000">
                <a:schemeClr val="tx1">
                  <a:alpha val="59000"/>
                </a:schemeClr>
              </a:gs>
            </a:gsLst>
            <a:lin ang="5400000" scaled="0"/>
          </a:gradFill>
          <a:ln w="9525" cap="flat" cmpd="sng" algn="ctr">
            <a:noFill/>
            <a:prstDash val="solid"/>
            <a:headEnd type="none" w="med" len="med"/>
            <a:tailEnd type="none" w="med" len="med"/>
          </a:ln>
          <a:effectLst/>
          <a:scene3d>
            <a:camera prst="orthographicFront">
              <a:rot lat="0" lon="0" rev="0"/>
            </a:camera>
            <a:lightRig rig="threePt" dir="t"/>
          </a:scene3d>
          <a:sp3d prstMaterial="matte"/>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GB" sz="1600" dirty="0">
              <a:solidFill>
                <a:prstClr val="white"/>
              </a:solidFill>
              <a:effectLst>
                <a:outerShdw blurRad="38100" dist="38100" dir="2700000" algn="tl">
                  <a:srgbClr val="000000">
                    <a:alpha val="43137"/>
                  </a:srgbClr>
                </a:outerShdw>
              </a:effectLst>
              <a:latin typeface="Segoe" pitchFamily="34" charset="0"/>
            </a:endParaRPr>
          </a:p>
        </p:txBody>
      </p:sp>
      <p:sp>
        <p:nvSpPr>
          <p:cNvPr id="71" name="Rounded Rectangle 70"/>
          <p:cNvSpPr/>
          <p:nvPr/>
        </p:nvSpPr>
        <p:spPr bwMode="auto">
          <a:xfrm rot="10800000">
            <a:off x="311849" y="990601"/>
            <a:ext cx="8629052" cy="3881053"/>
          </a:xfrm>
          <a:prstGeom prst="roundRect">
            <a:avLst>
              <a:gd name="adj" fmla="val 6626"/>
            </a:avLst>
          </a:prstGeom>
          <a:gradFill>
            <a:gsLst>
              <a:gs pos="25000">
                <a:srgbClr val="D9D9D9">
                  <a:alpha val="0"/>
                </a:srgbClr>
              </a:gs>
              <a:gs pos="87000">
                <a:schemeClr val="tx1">
                  <a:alpha val="34000"/>
                </a:schemeClr>
              </a:gs>
            </a:gsLst>
            <a:lin ang="5400000" scaled="0"/>
          </a:gradFill>
          <a:ln w="9525" cap="flat" cmpd="sng" algn="ctr">
            <a:noFill/>
            <a:prstDash val="solid"/>
            <a:headEnd type="none" w="med" len="med"/>
            <a:tailEnd type="none" w="med" len="med"/>
          </a:ln>
          <a:effectLst/>
          <a:scene3d>
            <a:camera prst="orthographicFront">
              <a:rot lat="0" lon="0" rev="0"/>
            </a:camera>
            <a:lightRig rig="threePt" dir="t"/>
          </a:scene3d>
          <a:sp3d prstMaterial="matte"/>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GB" sz="1600" dirty="0">
              <a:solidFill>
                <a:prstClr val="white"/>
              </a:solidFill>
              <a:effectLst>
                <a:outerShdw blurRad="38100" dist="38100" dir="2700000" algn="tl">
                  <a:srgbClr val="000000">
                    <a:alpha val="43137"/>
                  </a:srgbClr>
                </a:outerShdw>
              </a:effectLst>
              <a:latin typeface="Segoe" pitchFamily="34" charset="0"/>
            </a:endParaRPr>
          </a:p>
        </p:txBody>
      </p:sp>
      <p:sp>
        <p:nvSpPr>
          <p:cNvPr id="72" name="TextBox 71"/>
          <p:cNvSpPr txBox="1"/>
          <p:nvPr/>
        </p:nvSpPr>
        <p:spPr>
          <a:xfrm>
            <a:off x="5373865" y="2716847"/>
            <a:ext cx="3264387" cy="850493"/>
          </a:xfrm>
          <a:prstGeom prst="roundRect">
            <a:avLst>
              <a:gd name="adj" fmla="val 20094"/>
            </a:avLst>
          </a:prstGeom>
          <a:gradFill>
            <a:gsLst>
              <a:gs pos="0">
                <a:srgbClr val="FFC000">
                  <a:alpha val="47000"/>
                </a:srgbClr>
              </a:gs>
              <a:gs pos="87000">
                <a:schemeClr val="tx2">
                  <a:lumMod val="75000"/>
                  <a:alpha val="25000"/>
                </a:schemeClr>
              </a:gs>
            </a:gsLst>
            <a:lin ang="5400000" scaled="0"/>
          </a:gradFill>
          <a:ln w="9525" cap="flat" cmpd="sng" algn="ctr">
            <a:noFill/>
            <a:prstDash val="solid"/>
            <a:headEnd type="none" w="med" len="med"/>
            <a:tailEnd type="none" w="med" len="med"/>
          </a:ln>
          <a:effectLst/>
          <a:scene3d>
            <a:camera prst="orthographicFront">
              <a:rot lat="0" lon="0" rev="0"/>
            </a:camera>
            <a:lightRig rig="threePt" dir="t"/>
          </a:scene3d>
          <a:sp3d prstMaterial="matte">
            <a:bevelT w="38100" h="25400"/>
          </a:sp3d>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US" sz="1800" dirty="0">
              <a:solidFill>
                <a:prstClr val="white"/>
              </a:solidFill>
              <a:effectLst>
                <a:outerShdw blurRad="38100" dist="38100" dir="2700000" algn="tl">
                  <a:srgbClr val="000000">
                    <a:alpha val="43137"/>
                  </a:srgbClr>
                </a:outerShdw>
              </a:effectLst>
              <a:latin typeface="Segoe" pitchFamily="34" charset="0"/>
            </a:endParaRPr>
          </a:p>
        </p:txBody>
      </p:sp>
      <p:sp>
        <p:nvSpPr>
          <p:cNvPr id="73" name="TextBox 72"/>
          <p:cNvSpPr txBox="1"/>
          <p:nvPr/>
        </p:nvSpPr>
        <p:spPr>
          <a:xfrm>
            <a:off x="5373865" y="1190390"/>
            <a:ext cx="3264387" cy="880599"/>
          </a:xfrm>
          <a:prstGeom prst="roundRect">
            <a:avLst>
              <a:gd name="adj" fmla="val 20094"/>
            </a:avLst>
          </a:prstGeom>
          <a:gradFill>
            <a:gsLst>
              <a:gs pos="0">
                <a:srgbClr val="FFC000">
                  <a:alpha val="47000"/>
                </a:srgbClr>
              </a:gs>
              <a:gs pos="87000">
                <a:schemeClr val="tx2">
                  <a:lumMod val="75000"/>
                  <a:alpha val="25000"/>
                </a:schemeClr>
              </a:gs>
            </a:gsLst>
            <a:lin ang="5400000" scaled="0"/>
          </a:gradFill>
          <a:ln w="9525" cap="flat" cmpd="sng" algn="ctr">
            <a:noFill/>
            <a:prstDash val="solid"/>
            <a:headEnd type="none" w="med" len="med"/>
            <a:tailEnd type="none" w="med" len="med"/>
          </a:ln>
          <a:effectLst/>
          <a:scene3d>
            <a:camera prst="orthographicFront">
              <a:rot lat="0" lon="0" rev="0"/>
            </a:camera>
            <a:lightRig rig="threePt" dir="t"/>
          </a:scene3d>
          <a:sp3d prstMaterial="matte">
            <a:bevelT w="38100" h="25400"/>
          </a:sp3d>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US" sz="1800" dirty="0">
              <a:solidFill>
                <a:prstClr val="white"/>
              </a:solidFill>
              <a:effectLst>
                <a:outerShdw blurRad="38100" dist="38100" dir="2700000" algn="tl">
                  <a:srgbClr val="000000">
                    <a:alpha val="43137"/>
                  </a:srgbClr>
                </a:outerShdw>
              </a:effectLst>
              <a:latin typeface="Segoe" pitchFamily="34" charset="0"/>
            </a:endParaRPr>
          </a:p>
        </p:txBody>
      </p:sp>
      <p:sp>
        <p:nvSpPr>
          <p:cNvPr id="74" name="Rounded Rectangle 73"/>
          <p:cNvSpPr/>
          <p:nvPr/>
        </p:nvSpPr>
        <p:spPr>
          <a:xfrm>
            <a:off x="3917263" y="1321217"/>
            <a:ext cx="1262184" cy="492731"/>
          </a:xfrm>
          <a:prstGeom prst="roundRect">
            <a:avLst>
              <a:gd name="adj" fmla="val 33380"/>
            </a:avLst>
          </a:prstGeom>
          <a:gradFill>
            <a:gsLst>
              <a:gs pos="0">
                <a:srgbClr val="007AB0">
                  <a:alpha val="44000"/>
                </a:srgbClr>
              </a:gs>
              <a:gs pos="87000">
                <a:srgbClr val="09B3FF">
                  <a:alpha val="43000"/>
                </a:srgbClr>
              </a:gs>
            </a:gsLst>
            <a:lin ang="5400000" scaled="0"/>
          </a:gradFill>
          <a:ln w="9525" cap="flat" cmpd="sng" algn="ctr">
            <a:noFill/>
            <a:prstDash val="solid"/>
            <a:headEnd type="none" w="med" len="med"/>
            <a:tailEnd type="none" w="med" len="med"/>
          </a:ln>
          <a:effectLst/>
          <a:scene3d>
            <a:camera prst="orthographicFront">
              <a:rot lat="0" lon="0" rev="0"/>
            </a:camera>
            <a:lightRig rig="threePt" dir="t"/>
          </a:scene3d>
          <a:sp3d prstMaterial="matte">
            <a:bevelT w="63500" h="50800"/>
          </a:sp3d>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r>
              <a:rPr lang="en-US" sz="1400" dirty="0">
                <a:solidFill>
                  <a:prstClr val="white"/>
                </a:solidFill>
                <a:effectLst>
                  <a:outerShdw blurRad="38100" dist="38100" dir="2700000" algn="tl">
                    <a:srgbClr val="000000">
                      <a:alpha val="43137"/>
                    </a:srgbClr>
                  </a:outerShdw>
                </a:effectLst>
                <a:latin typeface="Segoe" pitchFamily="34" charset="0"/>
              </a:rPr>
              <a:t>Application</a:t>
            </a:r>
          </a:p>
        </p:txBody>
      </p:sp>
      <p:cxnSp>
        <p:nvCxnSpPr>
          <p:cNvPr id="75" name="Straight Arrow Connector 74"/>
          <p:cNvCxnSpPr/>
          <p:nvPr/>
        </p:nvCxnSpPr>
        <p:spPr>
          <a:xfrm>
            <a:off x="4554540" y="1815480"/>
            <a:ext cx="4135" cy="111565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6" name="Cloud 75"/>
          <p:cNvSpPr/>
          <p:nvPr/>
        </p:nvSpPr>
        <p:spPr>
          <a:xfrm>
            <a:off x="3876098" y="2086686"/>
            <a:ext cx="1336228" cy="509081"/>
          </a:xfrm>
          <a:prstGeom prst="cloud">
            <a:avLst/>
          </a:prstGeom>
          <a:gradFill flip="none" rotWithShape="1">
            <a:gsLst>
              <a:gs pos="0">
                <a:schemeClr val="accent5">
                  <a:lumMod val="40000"/>
                  <a:lumOff val="60000"/>
                  <a:alpha val="58000"/>
                </a:schemeClr>
              </a:gs>
              <a:gs pos="87000">
                <a:schemeClr val="accent5">
                  <a:lumMod val="20000"/>
                  <a:lumOff val="80000"/>
                  <a:alpha val="67000"/>
                </a:schemeClr>
              </a:gs>
            </a:gsLst>
            <a:path path="shape">
              <a:fillToRect l="50000" t="50000" r="50000" b="50000"/>
            </a:path>
            <a:tileRect/>
          </a:gradFill>
          <a:ln w="6350">
            <a:noFill/>
          </a:ln>
        </p:spPr>
        <p:style>
          <a:lnRef idx="2">
            <a:schemeClr val="dk1"/>
          </a:lnRef>
          <a:fillRef idx="1">
            <a:schemeClr val="lt1"/>
          </a:fillRef>
          <a:effectRef idx="0">
            <a:schemeClr val="dk1"/>
          </a:effectRef>
          <a:fontRef idx="minor">
            <a:schemeClr val="dk1"/>
          </a:fontRef>
        </p:style>
        <p:txBody>
          <a:bodyPr lIns="121899" tIns="60949" rIns="121899" bIns="60949" rtlCol="0" anchor="ctr"/>
          <a:lstStyle/>
          <a:p>
            <a:pPr algn="ctr"/>
            <a:r>
              <a:rPr lang="en-US" sz="1100" b="1" dirty="0">
                <a:latin typeface="Segoe" pitchFamily="34" charset="0"/>
              </a:rPr>
              <a:t>Internet</a:t>
            </a:r>
          </a:p>
        </p:txBody>
      </p:sp>
      <p:sp>
        <p:nvSpPr>
          <p:cNvPr id="77" name="Rectangle 76"/>
          <p:cNvSpPr/>
          <p:nvPr/>
        </p:nvSpPr>
        <p:spPr>
          <a:xfrm>
            <a:off x="4278118" y="2990928"/>
            <a:ext cx="561109" cy="378687"/>
          </a:xfrm>
          <a:prstGeom prst="rect">
            <a:avLst/>
          </a:prstGeom>
          <a:gradFill>
            <a:gsLst>
              <a:gs pos="0">
                <a:srgbClr val="FFC000"/>
              </a:gs>
              <a:gs pos="59000">
                <a:srgbClr val="A07302"/>
              </a:gs>
            </a:gsLst>
            <a:lin ang="5400000" scaled="0"/>
          </a:gradFill>
          <a:ln w="12700">
            <a:solidFill>
              <a:schemeClr val="tx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lIns="121899" tIns="60949" rIns="121899" bIns="60949" rtlCol="0" anchor="ctr"/>
          <a:lstStyle/>
          <a:p>
            <a:pPr algn="ctr"/>
            <a:r>
              <a:rPr lang="en-US" sz="1400" dirty="0">
                <a:solidFill>
                  <a:prstClr val="white"/>
                </a:solidFill>
                <a:effectLst>
                  <a:outerShdw blurRad="38100" dist="38100" dir="2700000" algn="tl">
                    <a:srgbClr val="000000">
                      <a:alpha val="43137"/>
                    </a:srgbClr>
                  </a:outerShdw>
                </a:effectLst>
                <a:latin typeface="Segoe" pitchFamily="34" charset="0"/>
              </a:rPr>
              <a:t>LB</a:t>
            </a:r>
          </a:p>
        </p:txBody>
      </p:sp>
      <p:cxnSp>
        <p:nvCxnSpPr>
          <p:cNvPr id="78" name="Straight Arrow Connector 77"/>
          <p:cNvCxnSpPr>
            <a:stCxn id="77" idx="2"/>
          </p:cNvCxnSpPr>
          <p:nvPr/>
        </p:nvCxnSpPr>
        <p:spPr>
          <a:xfrm flipH="1">
            <a:off x="2819400" y="3369615"/>
            <a:ext cx="1739272" cy="78790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a:stCxn id="83" idx="3"/>
          </p:cNvCxnSpPr>
          <p:nvPr/>
        </p:nvCxnSpPr>
        <p:spPr>
          <a:xfrm>
            <a:off x="1736290" y="3934368"/>
            <a:ext cx="6247251" cy="21805"/>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a:stCxn id="77" idx="2"/>
          </p:cNvCxnSpPr>
          <p:nvPr/>
        </p:nvCxnSpPr>
        <p:spPr>
          <a:xfrm>
            <a:off x="4558672" y="3369613"/>
            <a:ext cx="3" cy="8721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a:stCxn id="77" idx="2"/>
          </p:cNvCxnSpPr>
          <p:nvPr/>
        </p:nvCxnSpPr>
        <p:spPr>
          <a:xfrm>
            <a:off x="4558672" y="3369615"/>
            <a:ext cx="1911422" cy="78790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3432323" y="2977730"/>
            <a:ext cx="860129" cy="292366"/>
          </a:xfrm>
          <a:prstGeom prst="rect">
            <a:avLst/>
          </a:prstGeom>
          <a:noFill/>
        </p:spPr>
        <p:txBody>
          <a:bodyPr wrap="none" lIns="121899" tIns="60949" rIns="121899" bIns="60949" rtlCol="0">
            <a:spAutoFit/>
          </a:bodyPr>
          <a:lstStyle/>
          <a:p>
            <a:r>
              <a:rPr lang="en-US" sz="1050" b="1" dirty="0">
                <a:effectLst>
                  <a:outerShdw blurRad="38100" dist="38100" dir="2700000" algn="tl">
                    <a:srgbClr val="000000">
                      <a:alpha val="43137"/>
                    </a:srgbClr>
                  </a:outerShdw>
                </a:effectLst>
                <a:latin typeface="Segoe" pitchFamily="34" charset="0"/>
              </a:rPr>
              <a:t>TDS (tcp)</a:t>
            </a:r>
          </a:p>
        </p:txBody>
      </p:sp>
      <p:sp>
        <p:nvSpPr>
          <p:cNvPr id="83" name="TextBox 82"/>
          <p:cNvSpPr txBox="1"/>
          <p:nvPr/>
        </p:nvSpPr>
        <p:spPr>
          <a:xfrm>
            <a:off x="876161" y="3788185"/>
            <a:ext cx="860129" cy="292366"/>
          </a:xfrm>
          <a:prstGeom prst="rect">
            <a:avLst/>
          </a:prstGeom>
          <a:noFill/>
        </p:spPr>
        <p:txBody>
          <a:bodyPr wrap="none" lIns="121899" tIns="60949" rIns="121899" bIns="60949" rtlCol="0">
            <a:spAutoFit/>
          </a:bodyPr>
          <a:lstStyle/>
          <a:p>
            <a:r>
              <a:rPr lang="en-US" sz="1050" b="1" dirty="0">
                <a:effectLst>
                  <a:outerShdw blurRad="38100" dist="38100" dir="2700000" algn="tl">
                    <a:srgbClr val="000000">
                      <a:alpha val="43137"/>
                    </a:srgbClr>
                  </a:outerShdw>
                </a:effectLst>
                <a:latin typeface="Segoe" pitchFamily="34" charset="0"/>
              </a:rPr>
              <a:t>TDS (tcp)</a:t>
            </a:r>
          </a:p>
        </p:txBody>
      </p:sp>
      <p:grpSp>
        <p:nvGrpSpPr>
          <p:cNvPr id="84" name="Group 69"/>
          <p:cNvGrpSpPr/>
          <p:nvPr/>
        </p:nvGrpSpPr>
        <p:grpSpPr>
          <a:xfrm>
            <a:off x="876159" y="5240104"/>
            <a:ext cx="7107382" cy="261610"/>
            <a:chOff x="0" y="5486400"/>
            <a:chExt cx="8686800" cy="239809"/>
          </a:xfrm>
        </p:grpSpPr>
        <p:cxnSp>
          <p:nvCxnSpPr>
            <p:cNvPr id="85" name="Straight Connector 84"/>
            <p:cNvCxnSpPr>
              <a:stCxn id="86" idx="3"/>
            </p:cNvCxnSpPr>
            <p:nvPr/>
          </p:nvCxnSpPr>
          <p:spPr>
            <a:xfrm>
              <a:off x="976087" y="5606304"/>
              <a:ext cx="7710713" cy="34085"/>
            </a:xfrm>
            <a:prstGeom prst="line">
              <a:avLst/>
            </a:prstGeom>
            <a:ln w="28575">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0" y="5486400"/>
              <a:ext cx="976087" cy="239809"/>
            </a:xfrm>
            <a:prstGeom prst="rect">
              <a:avLst/>
            </a:prstGeom>
            <a:noFill/>
          </p:spPr>
          <p:txBody>
            <a:bodyPr wrap="none" rtlCol="0">
              <a:spAutoFit/>
            </a:bodyPr>
            <a:lstStyle/>
            <a:p>
              <a:r>
                <a:rPr lang="en-US" sz="1050" b="1" dirty="0">
                  <a:effectLst>
                    <a:outerShdw blurRad="38100" dist="38100" dir="2700000" algn="tl">
                      <a:srgbClr val="000000">
                        <a:alpha val="43137"/>
                      </a:srgbClr>
                    </a:outerShdw>
                  </a:effectLst>
                  <a:latin typeface="Segoe" pitchFamily="34" charset="0"/>
                </a:rPr>
                <a:t>TDS (tcp)</a:t>
              </a:r>
            </a:p>
          </p:txBody>
        </p:sp>
      </p:grpSp>
      <p:sp>
        <p:nvSpPr>
          <p:cNvPr id="87" name="Left Brace 86"/>
          <p:cNvSpPr/>
          <p:nvPr/>
        </p:nvSpPr>
        <p:spPr>
          <a:xfrm>
            <a:off x="5168981" y="1093991"/>
            <a:ext cx="311727" cy="1022153"/>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lIns="121899" tIns="60949" rIns="121899" bIns="60949" rtlCol="0" anchor="ctr"/>
          <a:lstStyle/>
          <a:p>
            <a:pPr algn="ctr"/>
            <a:endParaRPr lang="en-US" sz="1200" dirty="0">
              <a:solidFill>
                <a:prstClr val="black"/>
              </a:solidFill>
              <a:latin typeface="Segoe" pitchFamily="34" charset="0"/>
            </a:endParaRPr>
          </a:p>
        </p:txBody>
      </p:sp>
      <p:sp>
        <p:nvSpPr>
          <p:cNvPr id="88" name="TextBox 87"/>
          <p:cNvSpPr txBox="1"/>
          <p:nvPr/>
        </p:nvSpPr>
        <p:spPr>
          <a:xfrm>
            <a:off x="5489722" y="1238377"/>
            <a:ext cx="3109624" cy="492420"/>
          </a:xfrm>
          <a:prstGeom prst="rect">
            <a:avLst/>
          </a:prstGeom>
          <a:noFill/>
        </p:spPr>
        <p:txBody>
          <a:bodyPr wrap="square" lIns="121899" tIns="60949" rIns="121899" bIns="60949" rtlCol="0">
            <a:spAutoFit/>
          </a:bodyPr>
          <a:lstStyle/>
          <a:p>
            <a:r>
              <a:rPr lang="en-US" sz="1200" dirty="0">
                <a:effectLst>
                  <a:outerShdw blurRad="38100" dist="38100" dir="2700000" algn="tl">
                    <a:srgbClr val="000000">
                      <a:alpha val="43137"/>
                    </a:srgbClr>
                  </a:outerShdw>
                </a:effectLst>
                <a:latin typeface="Segoe" pitchFamily="34" charset="0"/>
              </a:rPr>
              <a:t>Apps use standard SQL client libraries: ODBC, ADO.Net, PHP, …</a:t>
            </a:r>
          </a:p>
        </p:txBody>
      </p:sp>
      <p:sp>
        <p:nvSpPr>
          <p:cNvPr id="89" name="Left Brace 88"/>
          <p:cNvSpPr/>
          <p:nvPr/>
        </p:nvSpPr>
        <p:spPr>
          <a:xfrm>
            <a:off x="5168981" y="2616201"/>
            <a:ext cx="311727" cy="1026397"/>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lIns="121899" tIns="60949" rIns="121899" bIns="60949" rtlCol="0" anchor="ctr"/>
          <a:lstStyle/>
          <a:p>
            <a:pPr algn="ctr"/>
            <a:endParaRPr lang="en-US" sz="1200" dirty="0">
              <a:solidFill>
                <a:prstClr val="black"/>
              </a:solidFill>
              <a:latin typeface="Segoe" pitchFamily="34" charset="0"/>
            </a:endParaRPr>
          </a:p>
        </p:txBody>
      </p:sp>
      <p:sp>
        <p:nvSpPr>
          <p:cNvPr id="90" name="TextBox 89"/>
          <p:cNvSpPr txBox="1"/>
          <p:nvPr/>
        </p:nvSpPr>
        <p:spPr>
          <a:xfrm>
            <a:off x="5418363" y="2764259"/>
            <a:ext cx="2964664" cy="492420"/>
          </a:xfrm>
          <a:prstGeom prst="rect">
            <a:avLst/>
          </a:prstGeom>
          <a:noFill/>
        </p:spPr>
        <p:txBody>
          <a:bodyPr wrap="square" lIns="121899" tIns="60949" rIns="121899" bIns="60949" rtlCol="0">
            <a:spAutoFit/>
          </a:bodyPr>
          <a:lstStyle/>
          <a:p>
            <a:r>
              <a:rPr lang="en-US" sz="1200" dirty="0">
                <a:effectLst>
                  <a:outerShdw blurRad="38100" dist="38100" dir="2700000" algn="tl">
                    <a:srgbClr val="000000">
                      <a:alpha val="43137"/>
                    </a:srgbClr>
                  </a:outerShdw>
                </a:effectLst>
                <a:latin typeface="Segoe" pitchFamily="34" charset="0"/>
              </a:rPr>
              <a:t>Load balancer forwards ‘sticky’ sessions to TDS protocol tier</a:t>
            </a:r>
          </a:p>
        </p:txBody>
      </p:sp>
      <p:sp>
        <p:nvSpPr>
          <p:cNvPr id="98" name="TextBox 97"/>
          <p:cNvSpPr txBox="1"/>
          <p:nvPr/>
        </p:nvSpPr>
        <p:spPr>
          <a:xfrm>
            <a:off x="6914653" y="3521769"/>
            <a:ext cx="1676827" cy="338532"/>
          </a:xfrm>
          <a:prstGeom prst="rect">
            <a:avLst/>
          </a:prstGeom>
          <a:noFill/>
        </p:spPr>
        <p:txBody>
          <a:bodyPr wrap="none" lIns="121899" tIns="60949" rIns="121899" bIns="60949" rtlCol="0">
            <a:spAutoFit/>
          </a:bodyPr>
          <a:lstStyle/>
          <a:p>
            <a:r>
              <a:rPr lang="en-US" sz="1400" dirty="0">
                <a:gradFill>
                  <a:gsLst>
                    <a:gs pos="0">
                      <a:schemeClr val="tx1"/>
                    </a:gs>
                    <a:gs pos="86000">
                      <a:schemeClr val="tx1"/>
                    </a:gs>
                  </a:gsLst>
                  <a:lin ang="0" scaled="0"/>
                </a:gradFill>
                <a:effectLst>
                  <a:outerShdw blurRad="38100" dist="38100" dir="2700000" algn="tl">
                    <a:srgbClr val="000000">
                      <a:alpha val="43137"/>
                    </a:srgbClr>
                  </a:outerShdw>
                </a:effectLst>
                <a:latin typeface="Segoe" pitchFamily="34" charset="0"/>
              </a:rPr>
              <a:t>Security Boundary</a:t>
            </a:r>
          </a:p>
        </p:txBody>
      </p:sp>
      <p:grpSp>
        <p:nvGrpSpPr>
          <p:cNvPr id="99" name="Group 76"/>
          <p:cNvGrpSpPr/>
          <p:nvPr/>
        </p:nvGrpSpPr>
        <p:grpSpPr>
          <a:xfrm>
            <a:off x="1419241" y="4303245"/>
            <a:ext cx="6439609" cy="498764"/>
            <a:chOff x="663766" y="4538949"/>
            <a:chExt cx="7870634" cy="457200"/>
          </a:xfrm>
        </p:grpSpPr>
        <p:sp>
          <p:nvSpPr>
            <p:cNvPr id="100" name="Rectangle 99"/>
            <p:cNvSpPr/>
            <p:nvPr/>
          </p:nvSpPr>
          <p:spPr>
            <a:xfrm>
              <a:off x="663766" y="4538949"/>
              <a:ext cx="1154017" cy="457200"/>
            </a:xfrm>
            <a:prstGeom prst="rect">
              <a:avLst/>
            </a:prstGeom>
            <a:gradFill>
              <a:gsLst>
                <a:gs pos="0">
                  <a:schemeClr val="accent3">
                    <a:lumMod val="75000"/>
                    <a:alpha val="82000"/>
                  </a:schemeClr>
                </a:gs>
                <a:gs pos="87000">
                  <a:schemeClr val="accent3">
                    <a:lumMod val="50000"/>
                    <a:alpha val="52000"/>
                  </a:schemeClr>
                </a:gs>
              </a:gsLst>
              <a:lin ang="5400000" scaled="0"/>
            </a:gradFill>
            <a:ln w="12700">
              <a:solidFill>
                <a:schemeClr val="accent3">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200" dirty="0">
                  <a:solidFill>
                    <a:prstClr val="white"/>
                  </a:solidFill>
                  <a:latin typeface="Segoe" pitchFamily="34" charset="0"/>
                </a:rPr>
                <a:t>Gateway</a:t>
              </a:r>
            </a:p>
          </p:txBody>
        </p:sp>
        <p:sp>
          <p:nvSpPr>
            <p:cNvPr id="101" name="Rectangle 100"/>
            <p:cNvSpPr/>
            <p:nvPr/>
          </p:nvSpPr>
          <p:spPr>
            <a:xfrm>
              <a:off x="1970183" y="4538949"/>
              <a:ext cx="1154017" cy="457200"/>
            </a:xfrm>
            <a:prstGeom prst="rect">
              <a:avLst/>
            </a:prstGeom>
            <a:gradFill>
              <a:gsLst>
                <a:gs pos="0">
                  <a:schemeClr val="accent3">
                    <a:lumMod val="75000"/>
                    <a:alpha val="82000"/>
                  </a:schemeClr>
                </a:gs>
                <a:gs pos="87000">
                  <a:schemeClr val="accent3">
                    <a:lumMod val="50000"/>
                    <a:alpha val="52000"/>
                  </a:schemeClr>
                </a:gs>
              </a:gsLst>
              <a:lin ang="5400000" scaled="0"/>
            </a:gradFill>
            <a:ln w="12700">
              <a:solidFill>
                <a:schemeClr val="accent3">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200" dirty="0">
                  <a:solidFill>
                    <a:prstClr val="white"/>
                  </a:solidFill>
                  <a:latin typeface="Segoe" pitchFamily="34" charset="0"/>
                </a:rPr>
                <a:t>Gateway</a:t>
              </a:r>
            </a:p>
          </p:txBody>
        </p:sp>
        <p:sp>
          <p:nvSpPr>
            <p:cNvPr id="102" name="Rectangle 101"/>
            <p:cNvSpPr/>
            <p:nvPr/>
          </p:nvSpPr>
          <p:spPr>
            <a:xfrm>
              <a:off x="3341783" y="4538949"/>
              <a:ext cx="1154017" cy="457200"/>
            </a:xfrm>
            <a:prstGeom prst="rect">
              <a:avLst/>
            </a:prstGeom>
            <a:gradFill>
              <a:gsLst>
                <a:gs pos="0">
                  <a:schemeClr val="accent3">
                    <a:lumMod val="75000"/>
                    <a:alpha val="82000"/>
                  </a:schemeClr>
                </a:gs>
                <a:gs pos="87000">
                  <a:schemeClr val="accent3">
                    <a:lumMod val="50000"/>
                    <a:alpha val="52000"/>
                  </a:schemeClr>
                </a:gs>
              </a:gsLst>
              <a:lin ang="5400000" scaled="0"/>
            </a:gradFill>
            <a:ln w="12700">
              <a:solidFill>
                <a:schemeClr val="accent3">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200" dirty="0">
                  <a:solidFill>
                    <a:prstClr val="white"/>
                  </a:solidFill>
                  <a:latin typeface="Segoe" pitchFamily="34" charset="0"/>
                </a:rPr>
                <a:t>Gateway</a:t>
              </a:r>
            </a:p>
          </p:txBody>
        </p:sp>
        <p:sp>
          <p:nvSpPr>
            <p:cNvPr id="103" name="Rectangle 102"/>
            <p:cNvSpPr/>
            <p:nvPr/>
          </p:nvSpPr>
          <p:spPr>
            <a:xfrm>
              <a:off x="4702366" y="4538949"/>
              <a:ext cx="1154017" cy="457200"/>
            </a:xfrm>
            <a:prstGeom prst="rect">
              <a:avLst/>
            </a:prstGeom>
            <a:gradFill>
              <a:gsLst>
                <a:gs pos="0">
                  <a:schemeClr val="accent3">
                    <a:lumMod val="75000"/>
                    <a:alpha val="82000"/>
                  </a:schemeClr>
                </a:gs>
                <a:gs pos="87000">
                  <a:schemeClr val="accent3">
                    <a:lumMod val="50000"/>
                    <a:alpha val="52000"/>
                  </a:schemeClr>
                </a:gs>
              </a:gsLst>
              <a:lin ang="5400000" scaled="0"/>
            </a:gradFill>
            <a:ln w="12700">
              <a:solidFill>
                <a:schemeClr val="accent3">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200" dirty="0">
                  <a:solidFill>
                    <a:prstClr val="white"/>
                  </a:solidFill>
                  <a:latin typeface="Segoe" pitchFamily="34" charset="0"/>
                </a:rPr>
                <a:t>Gateway</a:t>
              </a:r>
            </a:p>
          </p:txBody>
        </p:sp>
        <p:sp>
          <p:nvSpPr>
            <p:cNvPr id="104" name="Rectangle 103"/>
            <p:cNvSpPr/>
            <p:nvPr/>
          </p:nvSpPr>
          <p:spPr>
            <a:xfrm>
              <a:off x="6008783" y="4538949"/>
              <a:ext cx="1154017" cy="457200"/>
            </a:xfrm>
            <a:prstGeom prst="rect">
              <a:avLst/>
            </a:prstGeom>
            <a:gradFill>
              <a:gsLst>
                <a:gs pos="0">
                  <a:schemeClr val="accent3">
                    <a:lumMod val="75000"/>
                    <a:alpha val="82000"/>
                  </a:schemeClr>
                </a:gs>
                <a:gs pos="87000">
                  <a:schemeClr val="accent3">
                    <a:lumMod val="50000"/>
                    <a:alpha val="52000"/>
                  </a:schemeClr>
                </a:gs>
              </a:gsLst>
              <a:lin ang="5400000" scaled="0"/>
            </a:gradFill>
            <a:ln w="12700">
              <a:solidFill>
                <a:schemeClr val="accent3">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200" dirty="0">
                  <a:solidFill>
                    <a:prstClr val="white"/>
                  </a:solidFill>
                  <a:latin typeface="Segoe" pitchFamily="34" charset="0"/>
                </a:rPr>
                <a:t>Gateway</a:t>
              </a:r>
            </a:p>
          </p:txBody>
        </p:sp>
        <p:sp>
          <p:nvSpPr>
            <p:cNvPr id="105" name="Rectangle 104"/>
            <p:cNvSpPr/>
            <p:nvPr/>
          </p:nvSpPr>
          <p:spPr>
            <a:xfrm>
              <a:off x="7380383" y="4538949"/>
              <a:ext cx="1154017" cy="457200"/>
            </a:xfrm>
            <a:prstGeom prst="rect">
              <a:avLst/>
            </a:prstGeom>
            <a:gradFill>
              <a:gsLst>
                <a:gs pos="0">
                  <a:schemeClr val="accent3">
                    <a:lumMod val="75000"/>
                    <a:alpha val="82000"/>
                  </a:schemeClr>
                </a:gs>
                <a:gs pos="87000">
                  <a:schemeClr val="accent3">
                    <a:lumMod val="50000"/>
                    <a:alpha val="52000"/>
                  </a:schemeClr>
                </a:gs>
              </a:gsLst>
              <a:lin ang="5400000" scaled="0"/>
            </a:gradFill>
            <a:ln w="12700">
              <a:solidFill>
                <a:schemeClr val="accent3">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200" dirty="0">
                  <a:solidFill>
                    <a:prstClr val="white"/>
                  </a:solidFill>
                  <a:latin typeface="Segoe" pitchFamily="34" charset="0"/>
                </a:rPr>
                <a:t>Gateway</a:t>
              </a:r>
            </a:p>
          </p:txBody>
        </p:sp>
      </p:grpSp>
      <p:cxnSp>
        <p:nvCxnSpPr>
          <p:cNvPr id="106" name="Straight Arrow Connector 105"/>
          <p:cNvCxnSpPr/>
          <p:nvPr/>
        </p:nvCxnSpPr>
        <p:spPr>
          <a:xfrm rot="10800000" flipV="1">
            <a:off x="1278800" y="4787438"/>
            <a:ext cx="639488" cy="85794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a:off x="1909818" y="4787440"/>
            <a:ext cx="570901" cy="83797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8" name="Down Arrow 107"/>
          <p:cNvSpPr/>
          <p:nvPr/>
        </p:nvSpPr>
        <p:spPr>
          <a:xfrm flipV="1">
            <a:off x="954338" y="6160232"/>
            <a:ext cx="311727" cy="581891"/>
          </a:xfrm>
          <a:prstGeom prst="downArrow">
            <a:avLst/>
          </a:prstGeom>
          <a:gradFill rotWithShape="1">
            <a:gsLst>
              <a:gs pos="0">
                <a:schemeClr val="accent5">
                  <a:lumMod val="75000"/>
                </a:schemeClr>
              </a:gs>
              <a:gs pos="69000">
                <a:schemeClr val="accent5">
                  <a:lumMod val="50000"/>
                </a:schemeClr>
              </a:gs>
            </a:gsLst>
            <a:lin ang="5400000" scaled="0"/>
          </a:gradFill>
          <a:ln>
            <a:noFill/>
            <a:headEnd type="none" w="med" len="med"/>
            <a:tailEnd type="none" w="med" len="med"/>
          </a:ln>
          <a:effectLst/>
          <a:scene3d>
            <a:camera prst="orthographicFront">
              <a:rot lat="0" lon="0" rev="0"/>
            </a:camera>
            <a:lightRig rig="twoPt" dir="t"/>
          </a:scene3d>
          <a:sp3d prstMaterial="metal">
            <a:bevelT w="25400" h="25400"/>
            <a:contourClr>
              <a:srgbClr val="FFFFFF"/>
            </a:contourClr>
          </a:sp3d>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US" sz="1800" kern="0" dirty="0">
              <a:solidFill>
                <a:srgbClr val="FFFFFF"/>
              </a:solidFill>
              <a:effectLst>
                <a:outerShdw blurRad="38100" dist="38100" dir="2700000" algn="tl">
                  <a:srgbClr val="000000">
                    <a:alpha val="43137"/>
                  </a:srgbClr>
                </a:outerShdw>
              </a:effectLst>
              <a:latin typeface="Segoe" pitchFamily="34" charset="0"/>
            </a:endParaRPr>
          </a:p>
        </p:txBody>
      </p:sp>
      <p:sp>
        <p:nvSpPr>
          <p:cNvPr id="109" name="Down Arrow 108"/>
          <p:cNvSpPr/>
          <p:nvPr/>
        </p:nvSpPr>
        <p:spPr>
          <a:xfrm flipV="1">
            <a:off x="2339534" y="6160232"/>
            <a:ext cx="311727" cy="581891"/>
          </a:xfrm>
          <a:prstGeom prst="downArrow">
            <a:avLst/>
          </a:prstGeom>
          <a:gradFill rotWithShape="1">
            <a:gsLst>
              <a:gs pos="0">
                <a:schemeClr val="accent5">
                  <a:lumMod val="75000"/>
                </a:schemeClr>
              </a:gs>
              <a:gs pos="69000">
                <a:schemeClr val="accent5">
                  <a:lumMod val="50000"/>
                </a:schemeClr>
              </a:gs>
            </a:gsLst>
            <a:lin ang="5400000" scaled="0"/>
          </a:gradFill>
          <a:ln>
            <a:noFill/>
            <a:headEnd type="none" w="med" len="med"/>
            <a:tailEnd type="none" w="med" len="med"/>
          </a:ln>
          <a:effectLst/>
          <a:scene3d>
            <a:camera prst="orthographicFront">
              <a:rot lat="0" lon="0" rev="0"/>
            </a:camera>
            <a:lightRig rig="twoPt" dir="t"/>
          </a:scene3d>
          <a:sp3d prstMaterial="metal">
            <a:bevelT w="25400" h="25400"/>
            <a:contourClr>
              <a:srgbClr val="FFFFFF"/>
            </a:contourClr>
          </a:sp3d>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US" sz="1800" kern="0" dirty="0">
              <a:solidFill>
                <a:srgbClr val="FFFFFF"/>
              </a:solidFill>
              <a:effectLst>
                <a:outerShdw blurRad="38100" dist="38100" dir="2700000" algn="tl">
                  <a:srgbClr val="000000">
                    <a:alpha val="43137"/>
                  </a:srgbClr>
                </a:outerShdw>
              </a:effectLst>
              <a:latin typeface="Segoe" pitchFamily="34" charset="0"/>
            </a:endParaRPr>
          </a:p>
        </p:txBody>
      </p:sp>
      <p:sp>
        <p:nvSpPr>
          <p:cNvPr id="110" name="Down Arrow 109"/>
          <p:cNvSpPr/>
          <p:nvPr/>
        </p:nvSpPr>
        <p:spPr>
          <a:xfrm flipV="1">
            <a:off x="3724730" y="6160232"/>
            <a:ext cx="311727" cy="581891"/>
          </a:xfrm>
          <a:prstGeom prst="downArrow">
            <a:avLst/>
          </a:prstGeom>
          <a:gradFill rotWithShape="1">
            <a:gsLst>
              <a:gs pos="0">
                <a:schemeClr val="accent5">
                  <a:lumMod val="75000"/>
                </a:schemeClr>
              </a:gs>
              <a:gs pos="69000">
                <a:schemeClr val="accent5">
                  <a:lumMod val="50000"/>
                </a:schemeClr>
              </a:gs>
            </a:gsLst>
            <a:lin ang="5400000" scaled="0"/>
          </a:gradFill>
          <a:ln>
            <a:noFill/>
            <a:headEnd type="none" w="med" len="med"/>
            <a:tailEnd type="none" w="med" len="med"/>
          </a:ln>
          <a:effectLst/>
          <a:scene3d>
            <a:camera prst="orthographicFront">
              <a:rot lat="0" lon="0" rev="0"/>
            </a:camera>
            <a:lightRig rig="twoPt" dir="t"/>
          </a:scene3d>
          <a:sp3d prstMaterial="metal">
            <a:bevelT w="25400" h="25400"/>
            <a:contourClr>
              <a:srgbClr val="FFFFFF"/>
            </a:contourClr>
          </a:sp3d>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US" sz="1800" kern="0" dirty="0">
              <a:solidFill>
                <a:srgbClr val="FFFFFF"/>
              </a:solidFill>
              <a:effectLst>
                <a:outerShdw blurRad="38100" dist="38100" dir="2700000" algn="tl">
                  <a:srgbClr val="000000">
                    <a:alpha val="43137"/>
                  </a:srgbClr>
                </a:outerShdw>
              </a:effectLst>
              <a:latin typeface="Segoe" pitchFamily="34" charset="0"/>
            </a:endParaRPr>
          </a:p>
        </p:txBody>
      </p:sp>
      <p:sp>
        <p:nvSpPr>
          <p:cNvPr id="111" name="Down Arrow 110"/>
          <p:cNvSpPr/>
          <p:nvPr/>
        </p:nvSpPr>
        <p:spPr>
          <a:xfrm flipV="1">
            <a:off x="5109926" y="6160232"/>
            <a:ext cx="311727" cy="581891"/>
          </a:xfrm>
          <a:prstGeom prst="downArrow">
            <a:avLst/>
          </a:prstGeom>
          <a:gradFill rotWithShape="1">
            <a:gsLst>
              <a:gs pos="0">
                <a:schemeClr val="accent5">
                  <a:lumMod val="75000"/>
                </a:schemeClr>
              </a:gs>
              <a:gs pos="69000">
                <a:schemeClr val="accent5">
                  <a:lumMod val="50000"/>
                </a:schemeClr>
              </a:gs>
            </a:gsLst>
            <a:lin ang="5400000" scaled="0"/>
          </a:gradFill>
          <a:ln>
            <a:noFill/>
            <a:headEnd type="none" w="med" len="med"/>
            <a:tailEnd type="none" w="med" len="med"/>
          </a:ln>
          <a:effectLst/>
          <a:scene3d>
            <a:camera prst="orthographicFront">
              <a:rot lat="0" lon="0" rev="0"/>
            </a:camera>
            <a:lightRig rig="twoPt" dir="t"/>
          </a:scene3d>
          <a:sp3d prstMaterial="metal">
            <a:bevelT w="25400" h="25400"/>
            <a:contourClr>
              <a:srgbClr val="FFFFFF"/>
            </a:contourClr>
          </a:sp3d>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US" sz="1800" kern="0" dirty="0">
              <a:solidFill>
                <a:srgbClr val="FFFFFF"/>
              </a:solidFill>
              <a:effectLst>
                <a:outerShdw blurRad="38100" dist="38100" dir="2700000" algn="tl">
                  <a:srgbClr val="000000">
                    <a:alpha val="43137"/>
                  </a:srgbClr>
                </a:outerShdw>
              </a:effectLst>
              <a:latin typeface="Segoe" pitchFamily="34" charset="0"/>
            </a:endParaRPr>
          </a:p>
        </p:txBody>
      </p:sp>
      <p:sp>
        <p:nvSpPr>
          <p:cNvPr id="112" name="Down Arrow 111"/>
          <p:cNvSpPr/>
          <p:nvPr/>
        </p:nvSpPr>
        <p:spPr>
          <a:xfrm flipV="1">
            <a:off x="6495122" y="6160232"/>
            <a:ext cx="311727" cy="581891"/>
          </a:xfrm>
          <a:prstGeom prst="downArrow">
            <a:avLst/>
          </a:prstGeom>
          <a:gradFill rotWithShape="1">
            <a:gsLst>
              <a:gs pos="0">
                <a:schemeClr val="accent5">
                  <a:lumMod val="75000"/>
                </a:schemeClr>
              </a:gs>
              <a:gs pos="69000">
                <a:schemeClr val="accent5">
                  <a:lumMod val="50000"/>
                </a:schemeClr>
              </a:gs>
            </a:gsLst>
            <a:lin ang="5400000" scaled="0"/>
          </a:gradFill>
          <a:ln>
            <a:noFill/>
            <a:headEnd type="none" w="med" len="med"/>
            <a:tailEnd type="none" w="med" len="med"/>
          </a:ln>
          <a:effectLst/>
          <a:scene3d>
            <a:camera prst="orthographicFront">
              <a:rot lat="0" lon="0" rev="0"/>
            </a:camera>
            <a:lightRig rig="twoPt" dir="t"/>
          </a:scene3d>
          <a:sp3d prstMaterial="metal">
            <a:bevelT w="25400" h="25400"/>
            <a:contourClr>
              <a:srgbClr val="FFFFFF"/>
            </a:contourClr>
          </a:sp3d>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US" sz="1800" kern="0" dirty="0">
              <a:solidFill>
                <a:srgbClr val="FFFFFF"/>
              </a:solidFill>
              <a:effectLst>
                <a:outerShdw blurRad="38100" dist="38100" dir="2700000" algn="tl">
                  <a:srgbClr val="000000">
                    <a:alpha val="43137"/>
                  </a:srgbClr>
                </a:outerShdw>
              </a:effectLst>
              <a:latin typeface="Segoe" pitchFamily="34" charset="0"/>
            </a:endParaRPr>
          </a:p>
        </p:txBody>
      </p:sp>
      <p:sp>
        <p:nvSpPr>
          <p:cNvPr id="113" name="Down Arrow 112"/>
          <p:cNvSpPr/>
          <p:nvPr/>
        </p:nvSpPr>
        <p:spPr>
          <a:xfrm flipV="1">
            <a:off x="7880318" y="6160232"/>
            <a:ext cx="311727" cy="581891"/>
          </a:xfrm>
          <a:prstGeom prst="downArrow">
            <a:avLst/>
          </a:prstGeom>
          <a:gradFill rotWithShape="1">
            <a:gsLst>
              <a:gs pos="0">
                <a:schemeClr val="accent5">
                  <a:lumMod val="75000"/>
                </a:schemeClr>
              </a:gs>
              <a:gs pos="69000">
                <a:schemeClr val="accent5">
                  <a:lumMod val="50000"/>
                </a:schemeClr>
              </a:gs>
            </a:gsLst>
            <a:lin ang="5400000" scaled="0"/>
          </a:gradFill>
          <a:ln>
            <a:noFill/>
            <a:headEnd type="none" w="med" len="med"/>
            <a:tailEnd type="none" w="med" len="med"/>
          </a:ln>
          <a:effectLst/>
          <a:scene3d>
            <a:camera prst="orthographicFront">
              <a:rot lat="0" lon="0" rev="0"/>
            </a:camera>
            <a:lightRig rig="twoPt" dir="t"/>
          </a:scene3d>
          <a:sp3d prstMaterial="metal">
            <a:bevelT w="25400" h="25400"/>
            <a:contourClr>
              <a:srgbClr val="FFFFFF"/>
            </a:contourClr>
          </a:sp3d>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US" sz="1800" kern="0" dirty="0">
              <a:solidFill>
                <a:srgbClr val="FFFFFF"/>
              </a:solidFill>
              <a:effectLst>
                <a:outerShdw blurRad="38100" dist="38100" dir="2700000" algn="tl">
                  <a:srgbClr val="000000">
                    <a:alpha val="43137"/>
                  </a:srgbClr>
                </a:outerShdw>
              </a:effectLst>
              <a:latin typeface="Segoe" pitchFamily="34" charset="0"/>
            </a:endParaRPr>
          </a:p>
        </p:txBody>
      </p:sp>
      <p:sp>
        <p:nvSpPr>
          <p:cNvPr id="114" name="Rectangle 113"/>
          <p:cNvSpPr/>
          <p:nvPr/>
        </p:nvSpPr>
        <p:spPr>
          <a:xfrm>
            <a:off x="1033203" y="6400421"/>
            <a:ext cx="7079300" cy="381380"/>
          </a:xfrm>
          <a:prstGeom prst="rect">
            <a:avLst/>
          </a:prstGeom>
          <a:gradFill rotWithShape="1">
            <a:gsLst>
              <a:gs pos="0">
                <a:schemeClr val="accent5">
                  <a:lumMod val="75000"/>
                </a:schemeClr>
              </a:gs>
              <a:gs pos="69000">
                <a:schemeClr val="accent5">
                  <a:lumMod val="50000"/>
                </a:schemeClr>
              </a:gs>
            </a:gsLst>
            <a:lin ang="5400000" scaled="0"/>
          </a:gradFill>
          <a:ln>
            <a:noFill/>
            <a:headEnd type="none" w="med" len="med"/>
            <a:tailEnd type="none" w="med" len="med"/>
          </a:ln>
          <a:effectLst/>
          <a:scene3d>
            <a:camera prst="orthographicFront">
              <a:rot lat="0" lon="0" rev="0"/>
            </a:camera>
            <a:lightRig rig="twoPt" dir="t"/>
          </a:scene3d>
          <a:sp3d prstMaterial="metal">
            <a:bevelT w="25400" h="25400"/>
            <a:contourClr>
              <a:srgbClr val="FFFFFF"/>
            </a:contourClr>
          </a:sp3d>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r>
              <a:rPr lang="en-US" sz="1200" kern="0" dirty="0">
                <a:solidFill>
                  <a:srgbClr val="FFFFFF"/>
                </a:solidFill>
                <a:effectLst>
                  <a:outerShdw blurRad="38100" dist="38100" dir="2700000" algn="tl">
                    <a:srgbClr val="000000">
                      <a:alpha val="43137"/>
                    </a:srgbClr>
                  </a:outerShdw>
                </a:effectLst>
                <a:latin typeface="Segoe" pitchFamily="34" charset="0"/>
              </a:rPr>
              <a:t>Scalability and Availability: Fabric, Failover, Replication, and  Load balancing</a:t>
            </a:r>
          </a:p>
        </p:txBody>
      </p:sp>
      <p:sp>
        <p:nvSpPr>
          <p:cNvPr id="115" name="Rectangle 114"/>
          <p:cNvSpPr/>
          <p:nvPr/>
        </p:nvSpPr>
        <p:spPr>
          <a:xfrm>
            <a:off x="1944144" y="5625414"/>
            <a:ext cx="1102507" cy="498764"/>
          </a:xfrm>
          <a:prstGeom prst="rect">
            <a:avLst/>
          </a:prstGeom>
          <a:solidFill>
            <a:srgbClr val="0085C0"/>
          </a:solidFill>
          <a:ln w="12700">
            <a:solidFill>
              <a:schemeClr val="accent5">
                <a:lumMod val="40000"/>
                <a:lumOff val="60000"/>
              </a:schemeClr>
            </a:solidFill>
          </a:ln>
        </p:spPr>
        <p:style>
          <a:lnRef idx="2">
            <a:schemeClr val="accent6">
              <a:shade val="50000"/>
            </a:schemeClr>
          </a:lnRef>
          <a:fillRef idx="1">
            <a:schemeClr val="accent6"/>
          </a:fillRef>
          <a:effectRef idx="0">
            <a:schemeClr val="accent6"/>
          </a:effectRef>
          <a:fontRef idx="minor">
            <a:schemeClr val="lt1"/>
          </a:fontRef>
        </p:style>
        <p:txBody>
          <a:bodyPr lIns="121899" tIns="60949" rIns="121899" bIns="60949" rtlCol="0" anchor="ctr"/>
          <a:lstStyle/>
          <a:p>
            <a:pPr algn="ctr"/>
            <a:r>
              <a:rPr lang="en-US" sz="1400" dirty="0">
                <a:solidFill>
                  <a:prstClr val="white"/>
                </a:solidFill>
                <a:effectLst>
                  <a:outerShdw blurRad="38100" dist="38100" dir="2700000" algn="tl">
                    <a:srgbClr val="000000">
                      <a:alpha val="43137"/>
                    </a:srgbClr>
                  </a:outerShdw>
                </a:effectLst>
                <a:latin typeface="Segoe" pitchFamily="34" charset="0"/>
              </a:rPr>
              <a:t>SQL</a:t>
            </a:r>
          </a:p>
        </p:txBody>
      </p:sp>
      <p:sp>
        <p:nvSpPr>
          <p:cNvPr id="116" name="Rectangle 115"/>
          <p:cNvSpPr/>
          <p:nvPr/>
        </p:nvSpPr>
        <p:spPr>
          <a:xfrm>
            <a:off x="3329340" y="5625414"/>
            <a:ext cx="1102507" cy="498764"/>
          </a:xfrm>
          <a:prstGeom prst="rect">
            <a:avLst/>
          </a:prstGeom>
          <a:solidFill>
            <a:srgbClr val="0085C0"/>
          </a:solidFill>
          <a:ln w="12700">
            <a:solidFill>
              <a:schemeClr val="accent5">
                <a:lumMod val="40000"/>
                <a:lumOff val="60000"/>
              </a:schemeClr>
            </a:solidFill>
          </a:ln>
        </p:spPr>
        <p:style>
          <a:lnRef idx="2">
            <a:schemeClr val="accent6">
              <a:shade val="50000"/>
            </a:schemeClr>
          </a:lnRef>
          <a:fillRef idx="1">
            <a:schemeClr val="accent6"/>
          </a:fillRef>
          <a:effectRef idx="0">
            <a:schemeClr val="accent6"/>
          </a:effectRef>
          <a:fontRef idx="minor">
            <a:schemeClr val="lt1"/>
          </a:fontRef>
        </p:style>
        <p:txBody>
          <a:bodyPr lIns="121899" tIns="60949" rIns="121899" bIns="60949" rtlCol="0" anchor="ctr"/>
          <a:lstStyle/>
          <a:p>
            <a:pPr algn="ctr"/>
            <a:r>
              <a:rPr lang="en-US" sz="1400" dirty="0">
                <a:solidFill>
                  <a:prstClr val="white"/>
                </a:solidFill>
                <a:effectLst>
                  <a:outerShdw blurRad="38100" dist="38100" dir="2700000" algn="tl">
                    <a:srgbClr val="000000">
                      <a:alpha val="43137"/>
                    </a:srgbClr>
                  </a:outerShdw>
                </a:effectLst>
                <a:latin typeface="Segoe" pitchFamily="34" charset="0"/>
              </a:rPr>
              <a:t>SQL</a:t>
            </a:r>
          </a:p>
        </p:txBody>
      </p:sp>
      <p:sp>
        <p:nvSpPr>
          <p:cNvPr id="117" name="Rectangle 116"/>
          <p:cNvSpPr/>
          <p:nvPr/>
        </p:nvSpPr>
        <p:spPr>
          <a:xfrm>
            <a:off x="4714536" y="5625414"/>
            <a:ext cx="1102507" cy="498764"/>
          </a:xfrm>
          <a:prstGeom prst="rect">
            <a:avLst/>
          </a:prstGeom>
          <a:solidFill>
            <a:srgbClr val="0085C0"/>
          </a:solidFill>
          <a:ln w="12700">
            <a:solidFill>
              <a:schemeClr val="accent5">
                <a:lumMod val="40000"/>
                <a:lumOff val="60000"/>
              </a:schemeClr>
            </a:solidFill>
          </a:ln>
        </p:spPr>
        <p:style>
          <a:lnRef idx="2">
            <a:schemeClr val="accent6">
              <a:shade val="50000"/>
            </a:schemeClr>
          </a:lnRef>
          <a:fillRef idx="1">
            <a:schemeClr val="accent6"/>
          </a:fillRef>
          <a:effectRef idx="0">
            <a:schemeClr val="accent6"/>
          </a:effectRef>
          <a:fontRef idx="minor">
            <a:schemeClr val="lt1"/>
          </a:fontRef>
        </p:style>
        <p:txBody>
          <a:bodyPr lIns="121899" tIns="60949" rIns="121899" bIns="60949" rtlCol="0" anchor="ctr"/>
          <a:lstStyle/>
          <a:p>
            <a:pPr algn="ctr"/>
            <a:r>
              <a:rPr lang="en-US" sz="1400" dirty="0">
                <a:solidFill>
                  <a:prstClr val="white"/>
                </a:solidFill>
                <a:effectLst>
                  <a:outerShdw blurRad="38100" dist="38100" dir="2700000" algn="tl">
                    <a:srgbClr val="000000">
                      <a:alpha val="43137"/>
                    </a:srgbClr>
                  </a:outerShdw>
                </a:effectLst>
                <a:latin typeface="Segoe" pitchFamily="34" charset="0"/>
              </a:rPr>
              <a:t>SQL</a:t>
            </a:r>
          </a:p>
        </p:txBody>
      </p:sp>
      <p:sp>
        <p:nvSpPr>
          <p:cNvPr id="118" name="Rectangle 117"/>
          <p:cNvSpPr/>
          <p:nvPr/>
        </p:nvSpPr>
        <p:spPr>
          <a:xfrm>
            <a:off x="6099732" y="5625414"/>
            <a:ext cx="1102507" cy="498764"/>
          </a:xfrm>
          <a:prstGeom prst="rect">
            <a:avLst/>
          </a:prstGeom>
          <a:solidFill>
            <a:srgbClr val="0085C0"/>
          </a:solidFill>
          <a:ln w="12700">
            <a:solidFill>
              <a:schemeClr val="accent5">
                <a:lumMod val="40000"/>
                <a:lumOff val="60000"/>
              </a:schemeClr>
            </a:solidFill>
          </a:ln>
        </p:spPr>
        <p:style>
          <a:lnRef idx="2">
            <a:schemeClr val="accent6">
              <a:shade val="50000"/>
            </a:schemeClr>
          </a:lnRef>
          <a:fillRef idx="1">
            <a:schemeClr val="accent6"/>
          </a:fillRef>
          <a:effectRef idx="0">
            <a:schemeClr val="accent6"/>
          </a:effectRef>
          <a:fontRef idx="minor">
            <a:schemeClr val="lt1"/>
          </a:fontRef>
        </p:style>
        <p:txBody>
          <a:bodyPr lIns="121899" tIns="60949" rIns="121899" bIns="60949" rtlCol="0" anchor="ctr"/>
          <a:lstStyle/>
          <a:p>
            <a:pPr algn="ctr"/>
            <a:r>
              <a:rPr lang="en-US" sz="1400" dirty="0">
                <a:solidFill>
                  <a:prstClr val="white"/>
                </a:solidFill>
                <a:effectLst>
                  <a:outerShdw blurRad="38100" dist="38100" dir="2700000" algn="tl">
                    <a:srgbClr val="000000">
                      <a:alpha val="43137"/>
                    </a:srgbClr>
                  </a:outerShdw>
                </a:effectLst>
                <a:latin typeface="Segoe" pitchFamily="34" charset="0"/>
              </a:rPr>
              <a:t>SQL</a:t>
            </a:r>
          </a:p>
        </p:txBody>
      </p:sp>
      <p:sp>
        <p:nvSpPr>
          <p:cNvPr id="119" name="Rectangle 118"/>
          <p:cNvSpPr/>
          <p:nvPr/>
        </p:nvSpPr>
        <p:spPr>
          <a:xfrm>
            <a:off x="7484928" y="5636839"/>
            <a:ext cx="1102507" cy="498764"/>
          </a:xfrm>
          <a:prstGeom prst="rect">
            <a:avLst/>
          </a:prstGeom>
          <a:solidFill>
            <a:srgbClr val="0085C0"/>
          </a:solidFill>
          <a:ln w="12700">
            <a:solidFill>
              <a:schemeClr val="accent5">
                <a:lumMod val="40000"/>
                <a:lumOff val="60000"/>
              </a:schemeClr>
            </a:solidFill>
          </a:ln>
        </p:spPr>
        <p:style>
          <a:lnRef idx="2">
            <a:schemeClr val="accent6">
              <a:shade val="50000"/>
            </a:schemeClr>
          </a:lnRef>
          <a:fillRef idx="1">
            <a:schemeClr val="accent6"/>
          </a:fillRef>
          <a:effectRef idx="0">
            <a:schemeClr val="accent6"/>
          </a:effectRef>
          <a:fontRef idx="minor">
            <a:schemeClr val="lt1"/>
          </a:fontRef>
        </p:style>
        <p:txBody>
          <a:bodyPr lIns="121899" tIns="60949" rIns="121899" bIns="60949" rtlCol="0" anchor="ctr"/>
          <a:lstStyle/>
          <a:p>
            <a:pPr algn="ctr"/>
            <a:r>
              <a:rPr lang="en-US" sz="1400" dirty="0">
                <a:solidFill>
                  <a:prstClr val="white"/>
                </a:solidFill>
                <a:effectLst>
                  <a:outerShdw blurRad="38100" dist="38100" dir="2700000" algn="tl">
                    <a:srgbClr val="000000">
                      <a:alpha val="43137"/>
                    </a:srgbClr>
                  </a:outerShdw>
                </a:effectLst>
                <a:latin typeface="Segoe" pitchFamily="34" charset="0"/>
              </a:rPr>
              <a:t>SQL</a:t>
            </a:r>
          </a:p>
        </p:txBody>
      </p:sp>
      <p:sp>
        <p:nvSpPr>
          <p:cNvPr id="120" name="Rectangle 119"/>
          <p:cNvSpPr/>
          <p:nvPr/>
        </p:nvSpPr>
        <p:spPr>
          <a:xfrm>
            <a:off x="558948" y="5636841"/>
            <a:ext cx="1102507" cy="498764"/>
          </a:xfrm>
          <a:prstGeom prst="rect">
            <a:avLst/>
          </a:prstGeom>
          <a:solidFill>
            <a:srgbClr val="0085C0"/>
          </a:solidFill>
          <a:ln w="12700">
            <a:solidFill>
              <a:schemeClr val="accent5">
                <a:lumMod val="40000"/>
                <a:lumOff val="60000"/>
              </a:schemeClr>
            </a:solidFill>
          </a:ln>
        </p:spPr>
        <p:style>
          <a:lnRef idx="2">
            <a:schemeClr val="accent6">
              <a:shade val="50000"/>
            </a:schemeClr>
          </a:lnRef>
          <a:fillRef idx="1">
            <a:schemeClr val="accent6"/>
          </a:fillRef>
          <a:effectRef idx="0">
            <a:schemeClr val="accent6"/>
          </a:effectRef>
          <a:fontRef idx="minor">
            <a:schemeClr val="lt1"/>
          </a:fontRef>
        </p:style>
        <p:txBody>
          <a:bodyPr lIns="121899" tIns="60949" rIns="121899" bIns="60949" rtlCol="0" anchor="ctr"/>
          <a:lstStyle/>
          <a:p>
            <a:pPr algn="ctr"/>
            <a:r>
              <a:rPr lang="en-US" sz="1400" dirty="0">
                <a:solidFill>
                  <a:prstClr val="white"/>
                </a:solidFill>
                <a:effectLst>
                  <a:outerShdw blurRad="38100" dist="38100" dir="2700000" algn="tl">
                    <a:srgbClr val="000000">
                      <a:alpha val="43137"/>
                    </a:srgbClr>
                  </a:outerShdw>
                </a:effectLst>
                <a:latin typeface="Segoe" pitchFamily="34" charset="0"/>
              </a:rPr>
              <a:t>SQL</a:t>
            </a:r>
          </a:p>
        </p:txBody>
      </p:sp>
      <p:cxnSp>
        <p:nvCxnSpPr>
          <p:cNvPr id="121" name="Straight Arrow Connector 120"/>
          <p:cNvCxnSpPr/>
          <p:nvPr/>
        </p:nvCxnSpPr>
        <p:spPr>
          <a:xfrm rot="10800000" flipV="1">
            <a:off x="2345915" y="4776141"/>
            <a:ext cx="639488" cy="85794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2" name="Straight Arrow Connector 121"/>
          <p:cNvCxnSpPr/>
          <p:nvPr/>
        </p:nvCxnSpPr>
        <p:spPr>
          <a:xfrm>
            <a:off x="2976933" y="4776143"/>
            <a:ext cx="570901" cy="83797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rot="10800000" flipV="1">
            <a:off x="3533722" y="4787430"/>
            <a:ext cx="639488" cy="85794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p:nvPr/>
        </p:nvCxnSpPr>
        <p:spPr>
          <a:xfrm>
            <a:off x="4164739" y="4787432"/>
            <a:ext cx="570901" cy="83797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5" name="Straight Arrow Connector 124"/>
          <p:cNvCxnSpPr/>
          <p:nvPr/>
        </p:nvCxnSpPr>
        <p:spPr>
          <a:xfrm rot="10800000" flipV="1">
            <a:off x="4365822" y="4776141"/>
            <a:ext cx="639488" cy="85794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p:nvPr/>
        </p:nvCxnSpPr>
        <p:spPr>
          <a:xfrm>
            <a:off x="4996839" y="4776143"/>
            <a:ext cx="570901" cy="83797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7" name="Straight Arrow Connector 126"/>
          <p:cNvCxnSpPr/>
          <p:nvPr/>
        </p:nvCxnSpPr>
        <p:spPr>
          <a:xfrm rot="10800000" flipV="1">
            <a:off x="5553627" y="4764852"/>
            <a:ext cx="639488" cy="85794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8" name="Straight Arrow Connector 127"/>
          <p:cNvCxnSpPr/>
          <p:nvPr/>
        </p:nvCxnSpPr>
        <p:spPr>
          <a:xfrm>
            <a:off x="6184645" y="4764854"/>
            <a:ext cx="570901" cy="83797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9" name="Straight Arrow Connector 128"/>
          <p:cNvCxnSpPr/>
          <p:nvPr/>
        </p:nvCxnSpPr>
        <p:spPr>
          <a:xfrm rot="10800000" flipV="1">
            <a:off x="6779545" y="4753562"/>
            <a:ext cx="639488" cy="85794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0" name="Straight Arrow Connector 129"/>
          <p:cNvCxnSpPr/>
          <p:nvPr/>
        </p:nvCxnSpPr>
        <p:spPr>
          <a:xfrm>
            <a:off x="7410562" y="4753564"/>
            <a:ext cx="570901" cy="83797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1" name="Rectangle 130"/>
          <p:cNvSpPr/>
          <p:nvPr/>
        </p:nvSpPr>
        <p:spPr bwMode="auto">
          <a:xfrm>
            <a:off x="1110200" y="4953000"/>
            <a:ext cx="7081844" cy="331141"/>
          </a:xfrm>
          <a:prstGeom prst="rect">
            <a:avLst/>
          </a:prstGeom>
          <a:solidFill>
            <a:schemeClr val="bg1">
              <a:lumMod val="75000"/>
              <a:lumOff val="25000"/>
            </a:schemeClr>
          </a:solidFill>
          <a:ln w="28575">
            <a:noFill/>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a:endParaRPr lang="en-US" sz="1200" dirty="0" smtClean="0">
              <a:solidFill>
                <a:schemeClr val="bg1">
                  <a:alpha val="99000"/>
                </a:schemeClr>
              </a:solidFill>
            </a:endParaRPr>
          </a:p>
        </p:txBody>
      </p:sp>
      <p:sp>
        <p:nvSpPr>
          <p:cNvPr id="132" name="TextBox 131"/>
          <p:cNvSpPr txBox="1"/>
          <p:nvPr/>
        </p:nvSpPr>
        <p:spPr>
          <a:xfrm>
            <a:off x="897689" y="4920638"/>
            <a:ext cx="7506867" cy="307754"/>
          </a:xfrm>
          <a:prstGeom prst="rect">
            <a:avLst/>
          </a:prstGeom>
          <a:noFill/>
        </p:spPr>
        <p:txBody>
          <a:bodyPr wrap="square" lIns="121899" tIns="60949" rIns="121899" bIns="60949" rtlCol="0">
            <a:spAutoFit/>
          </a:bodyPr>
          <a:lstStyle/>
          <a:p>
            <a:pPr algn="ctr"/>
            <a:r>
              <a:rPr lang="en-US" sz="1200" dirty="0">
                <a:solidFill>
                  <a:srgbClr val="FFFF99"/>
                </a:solidFill>
                <a:effectLst>
                  <a:outerShdw blurRad="38100" dist="38100" dir="2700000" algn="tl">
                    <a:srgbClr val="000000">
                      <a:alpha val="43137"/>
                    </a:srgbClr>
                  </a:outerShdw>
                </a:effectLst>
                <a:latin typeface="Segoe" pitchFamily="34" charset="0"/>
              </a:rPr>
              <a:t>Gateway: TDS protocol gateway, enforces AUTHN/AUTHZ policy; proxy to backend SQL</a:t>
            </a:r>
          </a:p>
        </p:txBody>
      </p:sp>
    </p:spTree>
    <p:extLst>
      <p:ext uri="{BB962C8B-B14F-4D97-AF65-F5344CB8AC3E}">
        <p14:creationId xmlns:p14="http://schemas.microsoft.com/office/powerpoint/2010/main" val="9154584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ounded Rectangle 59"/>
          <p:cNvSpPr/>
          <p:nvPr/>
        </p:nvSpPr>
        <p:spPr bwMode="auto">
          <a:xfrm rot="10800000">
            <a:off x="359468" y="1279753"/>
            <a:ext cx="2535894" cy="5502049"/>
          </a:xfrm>
          <a:prstGeom prst="roundRect">
            <a:avLst>
              <a:gd name="adj" fmla="val 6626"/>
            </a:avLst>
          </a:prstGeom>
          <a:gradFill>
            <a:gsLst>
              <a:gs pos="0">
                <a:srgbClr val="007AB0">
                  <a:alpha val="40000"/>
                </a:srgbClr>
              </a:gs>
              <a:gs pos="87000">
                <a:srgbClr val="09B3FF">
                  <a:alpha val="38000"/>
                </a:srgbClr>
              </a:gs>
            </a:gsLst>
            <a:lin ang="5400000" scaled="0"/>
          </a:gradFill>
          <a:ln w="9525" cap="flat" cmpd="sng" algn="ctr">
            <a:noFill/>
            <a:prstDash val="solid"/>
            <a:headEnd type="none" w="med" len="med"/>
            <a:tailEnd type="none" w="med" len="med"/>
          </a:ln>
          <a:effectLst/>
          <a:scene3d>
            <a:camera prst="orthographicFront">
              <a:rot lat="0" lon="0" rev="0"/>
            </a:camera>
            <a:lightRig rig="threePt" dir="t"/>
          </a:scene3d>
          <a:sp3d prstMaterial="matte">
            <a:bevelT w="63500" h="50800"/>
          </a:sp3d>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GB" sz="1800" dirty="0">
              <a:solidFill>
                <a:prstClr val="white"/>
              </a:solidFill>
              <a:effectLst>
                <a:outerShdw blurRad="38100" dist="38100" dir="2700000" algn="tl">
                  <a:srgbClr val="000000">
                    <a:alpha val="43137"/>
                  </a:srgbClr>
                </a:outerShdw>
              </a:effectLst>
              <a:latin typeface="Segoe" pitchFamily="34" charset="0"/>
            </a:endParaRPr>
          </a:p>
        </p:txBody>
      </p:sp>
      <p:sp>
        <p:nvSpPr>
          <p:cNvPr id="142" name="Round Same Side Corner Rectangle 141"/>
          <p:cNvSpPr/>
          <p:nvPr/>
        </p:nvSpPr>
        <p:spPr bwMode="auto">
          <a:xfrm>
            <a:off x="373488" y="1299459"/>
            <a:ext cx="2511237" cy="631677"/>
          </a:xfrm>
          <a:prstGeom prst="round2SameRect">
            <a:avLst>
              <a:gd name="adj1" fmla="val 36082"/>
              <a:gd name="adj2" fmla="val 0"/>
            </a:avLst>
          </a:prstGeom>
          <a:gradFill>
            <a:gsLst>
              <a:gs pos="0">
                <a:schemeClr val="accent5">
                  <a:lumMod val="50000"/>
                </a:schemeClr>
              </a:gs>
              <a:gs pos="87000">
                <a:srgbClr val="09B3FF">
                  <a:alpha val="0"/>
                </a:srgbClr>
              </a:gs>
            </a:gsLst>
            <a:lin ang="5400000" scaled="0"/>
          </a:gradFill>
          <a:ln w="9525" cap="flat" cmpd="sng" algn="ctr">
            <a:noFill/>
            <a:prstDash val="solid"/>
            <a:headEnd type="none" w="med" len="med"/>
            <a:tailEnd type="none" w="med" len="med"/>
          </a:ln>
          <a:effectLst/>
          <a:scene3d>
            <a:camera prst="orthographicFront">
              <a:rot lat="0" lon="0" rev="0"/>
            </a:camera>
            <a:lightRig rig="threePt" dir="t"/>
          </a:scene3d>
          <a:sp3d prstMaterial="matte"/>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GB" sz="1800" dirty="0">
              <a:solidFill>
                <a:prstClr val="white"/>
              </a:solidFill>
              <a:effectLst>
                <a:outerShdw blurRad="38100" dist="38100" dir="2700000" algn="tl">
                  <a:srgbClr val="000000">
                    <a:alpha val="43137"/>
                  </a:srgbClr>
                </a:outerShdw>
              </a:effectLst>
              <a:latin typeface="Segoe" pitchFamily="34" charset="0"/>
            </a:endParaRPr>
          </a:p>
        </p:txBody>
      </p:sp>
      <p:sp>
        <p:nvSpPr>
          <p:cNvPr id="62" name="Rounded Rectangle 61"/>
          <p:cNvSpPr/>
          <p:nvPr/>
        </p:nvSpPr>
        <p:spPr bwMode="auto">
          <a:xfrm rot="10800000">
            <a:off x="3038050" y="1279751"/>
            <a:ext cx="2295362" cy="5502049"/>
          </a:xfrm>
          <a:prstGeom prst="roundRect">
            <a:avLst>
              <a:gd name="adj" fmla="val 6626"/>
            </a:avLst>
          </a:prstGeom>
          <a:gradFill>
            <a:gsLst>
              <a:gs pos="0">
                <a:srgbClr val="007AB0">
                  <a:alpha val="40000"/>
                </a:srgbClr>
              </a:gs>
              <a:gs pos="87000">
                <a:srgbClr val="09B3FF">
                  <a:alpha val="38000"/>
                </a:srgbClr>
              </a:gs>
            </a:gsLst>
            <a:lin ang="5400000" scaled="0"/>
          </a:gradFill>
          <a:ln w="9525" cap="flat" cmpd="sng" algn="ctr">
            <a:noFill/>
            <a:prstDash val="solid"/>
            <a:headEnd type="none" w="med" len="med"/>
            <a:tailEnd type="none" w="med" len="med"/>
          </a:ln>
          <a:effectLst/>
          <a:scene3d>
            <a:camera prst="orthographicFront">
              <a:rot lat="0" lon="0" rev="0"/>
            </a:camera>
            <a:lightRig rig="threePt" dir="t"/>
          </a:scene3d>
          <a:sp3d prstMaterial="matte">
            <a:bevelT w="63500" h="50800"/>
          </a:sp3d>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GB" sz="1800" dirty="0">
              <a:solidFill>
                <a:prstClr val="white"/>
              </a:solidFill>
              <a:effectLst>
                <a:outerShdw blurRad="38100" dist="38100" dir="2700000" algn="tl">
                  <a:srgbClr val="000000">
                    <a:alpha val="43137"/>
                  </a:srgbClr>
                </a:outerShdw>
              </a:effectLst>
              <a:latin typeface="Segoe" pitchFamily="34" charset="0"/>
            </a:endParaRPr>
          </a:p>
        </p:txBody>
      </p:sp>
      <p:sp>
        <p:nvSpPr>
          <p:cNvPr id="143" name="Round Same Side Corner Rectangle 142"/>
          <p:cNvSpPr/>
          <p:nvPr/>
        </p:nvSpPr>
        <p:spPr bwMode="auto">
          <a:xfrm>
            <a:off x="3050719" y="1299459"/>
            <a:ext cx="2270153" cy="631677"/>
          </a:xfrm>
          <a:prstGeom prst="round2SameRect">
            <a:avLst>
              <a:gd name="adj1" fmla="val 36082"/>
              <a:gd name="adj2" fmla="val 0"/>
            </a:avLst>
          </a:prstGeom>
          <a:gradFill>
            <a:gsLst>
              <a:gs pos="0">
                <a:schemeClr val="accent5">
                  <a:lumMod val="50000"/>
                </a:schemeClr>
              </a:gs>
              <a:gs pos="87000">
                <a:srgbClr val="09B3FF">
                  <a:alpha val="0"/>
                </a:srgbClr>
              </a:gs>
            </a:gsLst>
            <a:lin ang="5400000" scaled="0"/>
          </a:gradFill>
          <a:ln w="9525" cap="flat" cmpd="sng" algn="ctr">
            <a:noFill/>
            <a:prstDash val="solid"/>
            <a:headEnd type="none" w="med" len="med"/>
            <a:tailEnd type="none" w="med" len="med"/>
          </a:ln>
          <a:effectLst/>
          <a:scene3d>
            <a:camera prst="orthographicFront">
              <a:rot lat="0" lon="0" rev="0"/>
            </a:camera>
            <a:lightRig rig="threePt" dir="t"/>
          </a:scene3d>
          <a:sp3d prstMaterial="matte"/>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GB" sz="1800" dirty="0">
              <a:solidFill>
                <a:prstClr val="white"/>
              </a:solidFill>
              <a:effectLst>
                <a:outerShdw blurRad="38100" dist="38100" dir="2700000" algn="tl">
                  <a:srgbClr val="000000">
                    <a:alpha val="43137"/>
                  </a:srgbClr>
                </a:outerShdw>
              </a:effectLst>
              <a:latin typeface="Segoe" pitchFamily="34" charset="0"/>
            </a:endParaRPr>
          </a:p>
        </p:txBody>
      </p:sp>
      <p:sp>
        <p:nvSpPr>
          <p:cNvPr id="68" name="Rounded Rectangle 67"/>
          <p:cNvSpPr/>
          <p:nvPr/>
        </p:nvSpPr>
        <p:spPr bwMode="auto">
          <a:xfrm rot="10800000">
            <a:off x="5490944" y="1279752"/>
            <a:ext cx="3216307" cy="5502049"/>
          </a:xfrm>
          <a:prstGeom prst="roundRect">
            <a:avLst>
              <a:gd name="adj" fmla="val 4737"/>
            </a:avLst>
          </a:prstGeom>
          <a:gradFill>
            <a:gsLst>
              <a:gs pos="0">
                <a:srgbClr val="007AB0">
                  <a:alpha val="40000"/>
                </a:srgbClr>
              </a:gs>
              <a:gs pos="87000">
                <a:srgbClr val="09B3FF">
                  <a:alpha val="38000"/>
                </a:srgbClr>
              </a:gs>
            </a:gsLst>
            <a:lin ang="5400000" scaled="0"/>
          </a:gradFill>
          <a:ln w="9525" cap="flat" cmpd="sng" algn="ctr">
            <a:noFill/>
            <a:prstDash val="solid"/>
            <a:headEnd type="none" w="med" len="med"/>
            <a:tailEnd type="none" w="med" len="med"/>
          </a:ln>
          <a:effectLst/>
          <a:scene3d>
            <a:camera prst="orthographicFront">
              <a:rot lat="0" lon="0" rev="0"/>
            </a:camera>
            <a:lightRig rig="threePt" dir="t"/>
          </a:scene3d>
          <a:sp3d prstMaterial="matte">
            <a:bevelT w="63500" h="50800"/>
          </a:sp3d>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GB" sz="1800" dirty="0">
              <a:solidFill>
                <a:prstClr val="white"/>
              </a:solidFill>
              <a:effectLst>
                <a:outerShdw blurRad="38100" dist="38100" dir="2700000" algn="tl">
                  <a:srgbClr val="000000">
                    <a:alpha val="43137"/>
                  </a:srgbClr>
                </a:outerShdw>
              </a:effectLst>
              <a:latin typeface="Segoe" pitchFamily="34" charset="0"/>
            </a:endParaRPr>
          </a:p>
        </p:txBody>
      </p:sp>
      <p:sp>
        <p:nvSpPr>
          <p:cNvPr id="144" name="Round Same Side Corner Rectangle 143"/>
          <p:cNvSpPr/>
          <p:nvPr/>
        </p:nvSpPr>
        <p:spPr bwMode="auto">
          <a:xfrm>
            <a:off x="5506106" y="1292143"/>
            <a:ext cx="3268937" cy="631677"/>
          </a:xfrm>
          <a:prstGeom prst="round2SameRect">
            <a:avLst>
              <a:gd name="adj1" fmla="val 36082"/>
              <a:gd name="adj2" fmla="val 0"/>
            </a:avLst>
          </a:prstGeom>
          <a:gradFill>
            <a:gsLst>
              <a:gs pos="0">
                <a:schemeClr val="accent5">
                  <a:lumMod val="50000"/>
                </a:schemeClr>
              </a:gs>
              <a:gs pos="87000">
                <a:srgbClr val="09B3FF">
                  <a:alpha val="0"/>
                </a:srgbClr>
              </a:gs>
            </a:gsLst>
            <a:lin ang="5400000" scaled="0"/>
          </a:gradFill>
          <a:ln w="9525" cap="flat" cmpd="sng" algn="ctr">
            <a:noFill/>
            <a:prstDash val="solid"/>
            <a:headEnd type="none" w="med" len="med"/>
            <a:tailEnd type="none" w="med" len="med"/>
          </a:ln>
          <a:effectLst/>
          <a:scene3d>
            <a:camera prst="orthographicFront">
              <a:rot lat="0" lon="0" rev="0"/>
            </a:camera>
            <a:lightRig rig="threePt" dir="t"/>
          </a:scene3d>
          <a:sp3d prstMaterial="matte"/>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GB" sz="1800" dirty="0">
              <a:solidFill>
                <a:prstClr val="white"/>
              </a:solidFill>
              <a:effectLst>
                <a:outerShdw blurRad="38100" dist="38100" dir="2700000" algn="tl">
                  <a:srgbClr val="000000">
                    <a:alpha val="43137"/>
                  </a:srgbClr>
                </a:outerShdw>
              </a:effectLst>
              <a:latin typeface="Segoe" pitchFamily="34" charset="0"/>
            </a:endParaRPr>
          </a:p>
        </p:txBody>
      </p:sp>
      <p:sp>
        <p:nvSpPr>
          <p:cNvPr id="2" name="Title 1"/>
          <p:cNvSpPr>
            <a:spLocks noGrp="1"/>
          </p:cNvSpPr>
          <p:nvPr>
            <p:ph type="title"/>
          </p:nvPr>
        </p:nvSpPr>
        <p:spPr/>
        <p:txBody>
          <a:bodyPr/>
          <a:lstStyle/>
          <a:p>
            <a:r>
              <a:rPr lang="en-US" smtClean="0"/>
              <a:t>Application Topologies</a:t>
            </a:r>
            <a:endParaRPr lang="en-US" dirty="0"/>
          </a:p>
        </p:txBody>
      </p:sp>
      <p:sp>
        <p:nvSpPr>
          <p:cNvPr id="55" name="TextBox 54"/>
          <p:cNvSpPr txBox="1"/>
          <p:nvPr/>
        </p:nvSpPr>
        <p:spPr>
          <a:xfrm>
            <a:off x="359467" y="1296027"/>
            <a:ext cx="2535896" cy="553976"/>
          </a:xfrm>
          <a:prstGeom prst="rect">
            <a:avLst/>
          </a:prstGeom>
          <a:noFill/>
        </p:spPr>
        <p:txBody>
          <a:bodyPr wrap="square" lIns="121899" tIns="60949" rIns="121899" bIns="60949" rtlCol="0">
            <a:spAutoFit/>
          </a:bodyPr>
          <a:lstStyle/>
          <a:p>
            <a:pPr algn="ctr"/>
            <a:r>
              <a:rPr lang="en-US" sz="1400" dirty="0">
                <a:solidFill>
                  <a:schemeClr val="tx2"/>
                </a:solidFill>
                <a:effectLst>
                  <a:outerShdw blurRad="38100" dist="38100" dir="2700000" algn="tl">
                    <a:srgbClr val="000000">
                      <a:alpha val="43137"/>
                    </a:srgbClr>
                  </a:outerShdw>
                </a:effectLst>
                <a:latin typeface="Segoe" pitchFamily="34" charset="0"/>
              </a:rPr>
              <a:t>From </a:t>
            </a:r>
            <a:br>
              <a:rPr lang="en-US" sz="1400" dirty="0">
                <a:solidFill>
                  <a:schemeClr val="tx2"/>
                </a:solidFill>
                <a:effectLst>
                  <a:outerShdw blurRad="38100" dist="38100" dir="2700000" algn="tl">
                    <a:srgbClr val="000000">
                      <a:alpha val="43137"/>
                    </a:srgbClr>
                  </a:outerShdw>
                </a:effectLst>
                <a:latin typeface="Segoe" pitchFamily="34" charset="0"/>
              </a:rPr>
            </a:br>
            <a:r>
              <a:rPr lang="en-US" sz="1400" dirty="0">
                <a:solidFill>
                  <a:schemeClr val="tx2"/>
                </a:solidFill>
                <a:effectLst>
                  <a:outerShdw blurRad="38100" dist="38100" dir="2700000" algn="tl">
                    <a:srgbClr val="000000">
                      <a:alpha val="43137"/>
                    </a:srgbClr>
                  </a:outerShdw>
                </a:effectLst>
                <a:latin typeface="Segoe" pitchFamily="34" charset="0"/>
              </a:rPr>
              <a:t>Windows Azure</a:t>
            </a:r>
          </a:p>
        </p:txBody>
      </p:sp>
      <p:sp>
        <p:nvSpPr>
          <p:cNvPr id="70" name="TextBox 69"/>
          <p:cNvSpPr txBox="1"/>
          <p:nvPr/>
        </p:nvSpPr>
        <p:spPr>
          <a:xfrm>
            <a:off x="2884260" y="1313395"/>
            <a:ext cx="2603570" cy="553976"/>
          </a:xfrm>
          <a:prstGeom prst="rect">
            <a:avLst/>
          </a:prstGeom>
          <a:noFill/>
        </p:spPr>
        <p:txBody>
          <a:bodyPr wrap="square" lIns="121899" tIns="60949" rIns="121899" bIns="60949" rtlCol="0">
            <a:spAutoFit/>
          </a:bodyPr>
          <a:lstStyle/>
          <a:p>
            <a:pPr algn="ctr"/>
            <a:r>
              <a:rPr lang="en-US" sz="1400" dirty="0">
                <a:solidFill>
                  <a:schemeClr val="tx2"/>
                </a:solidFill>
                <a:effectLst>
                  <a:outerShdw blurRad="38100" dist="38100" dir="2700000" algn="tl">
                    <a:srgbClr val="000000">
                      <a:alpha val="43137"/>
                    </a:srgbClr>
                  </a:outerShdw>
                </a:effectLst>
                <a:latin typeface="Segoe" pitchFamily="34" charset="0"/>
              </a:rPr>
              <a:t>From Outside </a:t>
            </a:r>
            <a:br>
              <a:rPr lang="en-US" sz="1400" dirty="0">
                <a:solidFill>
                  <a:schemeClr val="tx2"/>
                </a:solidFill>
                <a:effectLst>
                  <a:outerShdw blurRad="38100" dist="38100" dir="2700000" algn="tl">
                    <a:srgbClr val="000000">
                      <a:alpha val="43137"/>
                    </a:srgbClr>
                  </a:outerShdw>
                </a:effectLst>
                <a:latin typeface="Segoe" pitchFamily="34" charset="0"/>
              </a:rPr>
            </a:br>
            <a:r>
              <a:rPr lang="en-US" sz="1400" dirty="0">
                <a:solidFill>
                  <a:schemeClr val="tx2"/>
                </a:solidFill>
                <a:effectLst>
                  <a:outerShdw blurRad="38100" dist="38100" dir="2700000" algn="tl">
                    <a:srgbClr val="000000">
                      <a:alpha val="43137"/>
                    </a:srgbClr>
                  </a:outerShdw>
                </a:effectLst>
                <a:latin typeface="Segoe" pitchFamily="34" charset="0"/>
              </a:rPr>
              <a:t>Microsoft Datacenter  </a:t>
            </a:r>
          </a:p>
        </p:txBody>
      </p:sp>
      <p:sp>
        <p:nvSpPr>
          <p:cNvPr id="43" name="TextBox 42"/>
          <p:cNvSpPr txBox="1"/>
          <p:nvPr/>
        </p:nvSpPr>
        <p:spPr>
          <a:xfrm>
            <a:off x="5368729" y="1315551"/>
            <a:ext cx="3559386" cy="553976"/>
          </a:xfrm>
          <a:prstGeom prst="rect">
            <a:avLst/>
          </a:prstGeom>
          <a:noFill/>
        </p:spPr>
        <p:txBody>
          <a:bodyPr wrap="square" lIns="121899" tIns="60949" rIns="121899" bIns="60949" rtlCol="0">
            <a:spAutoFit/>
          </a:bodyPr>
          <a:lstStyle/>
          <a:p>
            <a:pPr algn="ctr"/>
            <a:r>
              <a:rPr lang="en-US" sz="1400" dirty="0">
                <a:solidFill>
                  <a:schemeClr val="tx2"/>
                </a:solidFill>
                <a:effectLst>
                  <a:outerShdw blurRad="38100" dist="38100" dir="2700000" algn="tl">
                    <a:srgbClr val="000000">
                      <a:alpha val="43137"/>
                    </a:srgbClr>
                  </a:outerShdw>
                </a:effectLst>
                <a:latin typeface="Segoe" pitchFamily="34" charset="0"/>
              </a:rPr>
              <a:t>From Windows Azure &amp; Outside </a:t>
            </a:r>
            <a:br>
              <a:rPr lang="en-US" sz="1400" dirty="0">
                <a:solidFill>
                  <a:schemeClr val="tx2"/>
                </a:solidFill>
                <a:effectLst>
                  <a:outerShdw blurRad="38100" dist="38100" dir="2700000" algn="tl">
                    <a:srgbClr val="000000">
                      <a:alpha val="43137"/>
                    </a:srgbClr>
                  </a:outerShdw>
                </a:effectLst>
                <a:latin typeface="Segoe" pitchFamily="34" charset="0"/>
              </a:rPr>
            </a:br>
            <a:r>
              <a:rPr lang="en-US" sz="1400" dirty="0">
                <a:solidFill>
                  <a:schemeClr val="tx2"/>
                </a:solidFill>
                <a:effectLst>
                  <a:outerShdw blurRad="38100" dist="38100" dir="2700000" algn="tl">
                    <a:srgbClr val="000000">
                      <a:alpha val="43137"/>
                    </a:srgbClr>
                  </a:outerShdw>
                </a:effectLst>
                <a:latin typeface="Segoe" pitchFamily="34" charset="0"/>
              </a:rPr>
              <a:t>Microsoft </a:t>
            </a:r>
            <a:r>
              <a:rPr lang="en-US" sz="1400">
                <a:solidFill>
                  <a:schemeClr val="tx2"/>
                </a:solidFill>
                <a:effectLst>
                  <a:outerShdw blurRad="38100" dist="38100" dir="2700000" algn="tl">
                    <a:srgbClr val="000000">
                      <a:alpha val="43137"/>
                    </a:srgbClr>
                  </a:outerShdw>
                </a:effectLst>
                <a:latin typeface="Segoe" pitchFamily="34" charset="0"/>
              </a:rPr>
              <a:t>Datacenter </a:t>
            </a:r>
            <a:endParaRPr lang="en-US" sz="1400" dirty="0">
              <a:solidFill>
                <a:schemeClr val="tx2"/>
              </a:solidFill>
              <a:effectLst>
                <a:outerShdw blurRad="38100" dist="38100" dir="2700000" algn="tl">
                  <a:srgbClr val="000000">
                    <a:alpha val="43137"/>
                  </a:srgbClr>
                </a:outerShdw>
              </a:effectLst>
              <a:latin typeface="Segoe" pitchFamily="34" charset="0"/>
            </a:endParaRPr>
          </a:p>
        </p:txBody>
      </p:sp>
      <p:sp>
        <p:nvSpPr>
          <p:cNvPr id="75" name="Rounded Rectangle 74"/>
          <p:cNvSpPr/>
          <p:nvPr/>
        </p:nvSpPr>
        <p:spPr bwMode="auto">
          <a:xfrm>
            <a:off x="680670" y="2369617"/>
            <a:ext cx="1897827" cy="756892"/>
          </a:xfrm>
          <a:prstGeom prst="roundRect">
            <a:avLst>
              <a:gd name="adj" fmla="val 12139"/>
            </a:avLst>
          </a:prstGeom>
          <a:gradFill>
            <a:gsLst>
              <a:gs pos="12000">
                <a:srgbClr val="FFCF37"/>
              </a:gs>
              <a:gs pos="100000">
                <a:schemeClr val="tx1">
                  <a:alpha val="77000"/>
                </a:schemeClr>
              </a:gs>
            </a:gsLst>
            <a:lin ang="16200000" scaled="0"/>
          </a:gradFill>
          <a:ln w="9525" cap="flat" cmpd="sng" algn="ctr">
            <a:noFill/>
            <a:prstDash val="solid"/>
            <a:headEnd type="none" w="med" len="med"/>
            <a:tailEnd type="none" w="med" len="med"/>
          </a:ln>
          <a:effectLst/>
          <a:scene3d>
            <a:camera prst="orthographicFront">
              <a:rot lat="0" lon="0" rev="0"/>
            </a:camera>
            <a:lightRig rig="threePt" dir="t"/>
          </a:scene3d>
          <a:sp3d prstMaterial="matte"/>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GB" sz="1800" dirty="0">
              <a:solidFill>
                <a:prstClr val="white"/>
              </a:solidFill>
              <a:effectLst>
                <a:outerShdw blurRad="38100" dist="38100" dir="2700000" algn="tl">
                  <a:srgbClr val="000000">
                    <a:alpha val="43137"/>
                  </a:srgbClr>
                </a:outerShdw>
              </a:effectLst>
              <a:latin typeface="Segoe" pitchFamily="34" charset="0"/>
            </a:endParaRPr>
          </a:p>
        </p:txBody>
      </p:sp>
      <p:pic>
        <p:nvPicPr>
          <p:cNvPr id="79" name="Picture 2" descr="D:\0Projects\Microsoft\SearchAtWork\FlashDemo\images\Default.jpg"/>
          <p:cNvPicPr>
            <a:picLocks noChangeAspect="1" noChangeArrowheads="1"/>
          </p:cNvPicPr>
          <p:nvPr/>
        </p:nvPicPr>
        <p:blipFill>
          <a:blip r:embed="rId3"/>
          <a:srcRect b="23893"/>
          <a:stretch>
            <a:fillRect/>
          </a:stretch>
        </p:blipFill>
        <p:spPr bwMode="auto">
          <a:xfrm>
            <a:off x="1359482" y="2424977"/>
            <a:ext cx="573734" cy="396600"/>
          </a:xfrm>
          <a:prstGeom prst="rect">
            <a:avLst/>
          </a:prstGeom>
          <a:noFill/>
          <a:effectLst>
            <a:outerShdw blurRad="50800" dist="38100" dir="2700000" algn="tl" rotWithShape="0">
              <a:prstClr val="black">
                <a:alpha val="40000"/>
              </a:prstClr>
            </a:outerShdw>
          </a:effectLst>
        </p:spPr>
      </p:pic>
      <p:sp>
        <p:nvSpPr>
          <p:cNvPr id="81" name="Rectangle 80"/>
          <p:cNvSpPr/>
          <p:nvPr/>
        </p:nvSpPr>
        <p:spPr>
          <a:xfrm>
            <a:off x="680667" y="2839613"/>
            <a:ext cx="1897826" cy="292366"/>
          </a:xfrm>
          <a:prstGeom prst="rect">
            <a:avLst/>
          </a:prstGeom>
        </p:spPr>
        <p:txBody>
          <a:bodyPr wrap="square" lIns="121899" tIns="60949" rIns="121899" bIns="60949">
            <a:spAutoFit/>
          </a:bodyPr>
          <a:lstStyle/>
          <a:p>
            <a:pPr algn="ctr"/>
            <a:r>
              <a:rPr lang="en-US" sz="1100" dirty="0">
                <a:solidFill>
                  <a:schemeClr val="bg1"/>
                </a:solidFill>
                <a:latin typeface="Segoe" pitchFamily="34" charset="0"/>
              </a:rPr>
              <a:t>Application / Browser</a:t>
            </a:r>
          </a:p>
        </p:txBody>
      </p:sp>
      <p:sp>
        <p:nvSpPr>
          <p:cNvPr id="82" name="Rounded Rectangle 81"/>
          <p:cNvSpPr/>
          <p:nvPr/>
        </p:nvSpPr>
        <p:spPr bwMode="auto">
          <a:xfrm>
            <a:off x="547701" y="3877403"/>
            <a:ext cx="2176747" cy="2169312"/>
          </a:xfrm>
          <a:prstGeom prst="roundRect">
            <a:avLst>
              <a:gd name="adj" fmla="val 6887"/>
            </a:avLst>
          </a:prstGeom>
          <a:gradFill>
            <a:gsLst>
              <a:gs pos="0">
                <a:schemeClr val="bg2">
                  <a:lumMod val="75000"/>
                </a:schemeClr>
              </a:gs>
              <a:gs pos="87000">
                <a:schemeClr val="bg2">
                  <a:lumMod val="60000"/>
                  <a:lumOff val="40000"/>
                  <a:alpha val="64000"/>
                </a:schemeClr>
              </a:gs>
            </a:gsLst>
            <a:lin ang="5400000" scaled="0"/>
          </a:gradFill>
          <a:ln w="9525" cap="flat" cmpd="sng" algn="ctr">
            <a:noFill/>
            <a:prstDash val="solid"/>
            <a:headEnd type="none" w="med" len="med"/>
            <a:tailEnd type="none" w="med" len="med"/>
          </a:ln>
          <a:effectLst/>
          <a:scene3d>
            <a:camera prst="orthographicFront">
              <a:rot lat="0" lon="0" rev="0"/>
            </a:camera>
            <a:lightRig rig="threePt" dir="t"/>
          </a:scene3d>
          <a:sp3d prstMaterial="matte"/>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GB" sz="1800" dirty="0">
              <a:solidFill>
                <a:prstClr val="white"/>
              </a:solidFill>
              <a:effectLst>
                <a:outerShdw blurRad="38100" dist="38100" dir="2700000" algn="tl">
                  <a:srgbClr val="000000">
                    <a:alpha val="43137"/>
                  </a:srgbClr>
                </a:outerShdw>
              </a:effectLst>
              <a:latin typeface="Segoe" pitchFamily="34" charset="0"/>
            </a:endParaRPr>
          </a:p>
        </p:txBody>
      </p:sp>
      <p:sp>
        <p:nvSpPr>
          <p:cNvPr id="91" name="Rounded Rectangle 90"/>
          <p:cNvSpPr/>
          <p:nvPr/>
        </p:nvSpPr>
        <p:spPr>
          <a:xfrm>
            <a:off x="1004835" y="4060972"/>
            <a:ext cx="902392" cy="533011"/>
          </a:xfrm>
          <a:prstGeom prst="roundRect">
            <a:avLst/>
          </a:prstGeom>
          <a:gradFill>
            <a:gsLst>
              <a:gs pos="0">
                <a:schemeClr val="tx1">
                  <a:alpha val="75000"/>
                </a:schemeClr>
              </a:gs>
              <a:gs pos="87000">
                <a:srgbClr val="FFC000"/>
              </a:gs>
            </a:gsLst>
            <a:lin ang="5400000" scaled="0"/>
          </a:gradFill>
          <a:ln w="9525" cap="flat" cmpd="sng" algn="ctr">
            <a:solidFill>
              <a:schemeClr val="bg1">
                <a:lumMod val="50000"/>
                <a:lumOff val="50000"/>
              </a:schemeClr>
            </a:solidFill>
            <a:prstDash val="solid"/>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threePt" dir="t"/>
          </a:scene3d>
          <a:sp3d prstMaterial="matte"/>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US" sz="1200" dirty="0">
              <a:solidFill>
                <a:schemeClr val="bg1"/>
              </a:solidFill>
              <a:latin typeface="Segoe" pitchFamily="34" charset="0"/>
            </a:endParaRPr>
          </a:p>
        </p:txBody>
      </p:sp>
      <p:sp>
        <p:nvSpPr>
          <p:cNvPr id="92" name="Rounded Rectangle 91"/>
          <p:cNvSpPr/>
          <p:nvPr/>
        </p:nvSpPr>
        <p:spPr>
          <a:xfrm>
            <a:off x="762000" y="3992880"/>
            <a:ext cx="1035764" cy="533011"/>
          </a:xfrm>
          <a:prstGeom prst="roundRect">
            <a:avLst/>
          </a:prstGeom>
          <a:gradFill>
            <a:gsLst>
              <a:gs pos="0">
                <a:schemeClr val="tx1">
                  <a:alpha val="92000"/>
                </a:schemeClr>
              </a:gs>
              <a:gs pos="87000">
                <a:srgbClr val="FFC000"/>
              </a:gs>
            </a:gsLst>
            <a:lin ang="5400000" scaled="0"/>
          </a:gradFill>
          <a:ln w="9525" cap="flat" cmpd="sng" algn="ctr">
            <a:solidFill>
              <a:schemeClr val="bg1">
                <a:lumMod val="50000"/>
                <a:lumOff val="50000"/>
              </a:schemeClr>
            </a:solidFill>
            <a:prstDash val="solid"/>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threePt" dir="t"/>
          </a:scene3d>
          <a:sp3d prstMaterial="matte"/>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r>
              <a:rPr lang="en-US" sz="1100" b="1" dirty="0">
                <a:solidFill>
                  <a:schemeClr val="bg1"/>
                </a:solidFill>
                <a:latin typeface="Segoe" pitchFamily="34" charset="0"/>
              </a:rPr>
              <a:t>Windows Azure</a:t>
            </a:r>
          </a:p>
        </p:txBody>
      </p:sp>
      <p:sp>
        <p:nvSpPr>
          <p:cNvPr id="98" name="Left-Right Arrow 97"/>
          <p:cNvSpPr/>
          <p:nvPr/>
        </p:nvSpPr>
        <p:spPr bwMode="auto">
          <a:xfrm rot="5400000">
            <a:off x="993629" y="4911249"/>
            <a:ext cx="831600" cy="228057"/>
          </a:xfrm>
          <a:prstGeom prst="leftRightArrow">
            <a:avLst/>
          </a:prstGeom>
          <a:gradFill rotWithShape="1">
            <a:gsLst>
              <a:gs pos="0">
                <a:schemeClr val="accent5">
                  <a:lumMod val="75000"/>
                </a:schemeClr>
              </a:gs>
              <a:gs pos="69000">
                <a:schemeClr val="accent5">
                  <a:lumMod val="50000"/>
                </a:schemeClr>
              </a:gs>
            </a:gsLst>
            <a:lin ang="0" scaled="0"/>
          </a:gradFill>
          <a:ln>
            <a:noFill/>
            <a:headEnd type="none" w="med" len="med"/>
            <a:tailEnd type="none" w="med" len="med"/>
          </a:ln>
          <a:effectLst/>
          <a:scene3d>
            <a:camera prst="orthographicFront">
              <a:rot lat="0" lon="0" rev="0"/>
            </a:camera>
            <a:lightRig rig="twoPt" dir="t"/>
          </a:scene3d>
          <a:sp3d prstMaterial="metal">
            <a:bevelT w="25400" h="25400"/>
            <a:contourClr>
              <a:srgbClr val="FFFFFF"/>
            </a:contourClr>
          </a:sp3d>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US" sz="2000" kern="0" dirty="0">
              <a:solidFill>
                <a:srgbClr val="FFFFFF"/>
              </a:solidFill>
              <a:effectLst>
                <a:outerShdw blurRad="38100" dist="38100" dir="2700000" algn="tl">
                  <a:srgbClr val="000000">
                    <a:alpha val="43137"/>
                  </a:srgbClr>
                </a:outerShdw>
              </a:effectLst>
              <a:latin typeface="Segoe" pitchFamily="34" charset="0"/>
            </a:endParaRPr>
          </a:p>
        </p:txBody>
      </p:sp>
      <p:sp>
        <p:nvSpPr>
          <p:cNvPr id="102" name="Rounded Rectangle 101"/>
          <p:cNvSpPr/>
          <p:nvPr/>
        </p:nvSpPr>
        <p:spPr bwMode="auto">
          <a:xfrm>
            <a:off x="680666" y="5476703"/>
            <a:ext cx="1394636" cy="415637"/>
          </a:xfrm>
          <a:prstGeom prst="roundRect">
            <a:avLst>
              <a:gd name="adj" fmla="val 17355"/>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GB" sz="1800" dirty="0">
              <a:solidFill>
                <a:prstClr val="white"/>
              </a:solidFill>
              <a:effectLst>
                <a:outerShdw blurRad="38100" dist="38100" dir="2700000" algn="tl">
                  <a:srgbClr val="000000">
                    <a:alpha val="43137"/>
                  </a:srgbClr>
                </a:outerShdw>
              </a:effectLst>
              <a:latin typeface="Segoe" pitchFamily="34" charset="0"/>
            </a:endParaRPr>
          </a:p>
        </p:txBody>
      </p:sp>
      <p:sp>
        <p:nvSpPr>
          <p:cNvPr id="113" name="TextBox 112"/>
          <p:cNvSpPr txBox="1"/>
          <p:nvPr/>
        </p:nvSpPr>
        <p:spPr>
          <a:xfrm>
            <a:off x="778740" y="5512841"/>
            <a:ext cx="1198497" cy="338532"/>
          </a:xfrm>
          <a:prstGeom prst="rect">
            <a:avLst/>
          </a:prstGeom>
          <a:noFill/>
        </p:spPr>
        <p:txBody>
          <a:bodyPr wrap="square" lIns="121899" tIns="60949" rIns="121899" bIns="60949" rtlCol="0">
            <a:spAutoFit/>
          </a:bodyPr>
          <a:lstStyle/>
          <a:p>
            <a:pPr algn="ctr"/>
            <a:r>
              <a:rPr lang="en-US" sz="1400" dirty="0">
                <a:solidFill>
                  <a:schemeClr val="bg1"/>
                </a:solidFill>
                <a:latin typeface="Segoe" pitchFamily="34" charset="0"/>
              </a:rPr>
              <a:t>SQL Azure </a:t>
            </a:r>
          </a:p>
        </p:txBody>
      </p:sp>
      <p:sp>
        <p:nvSpPr>
          <p:cNvPr id="116" name="TextBox 115"/>
          <p:cNvSpPr txBox="1"/>
          <p:nvPr/>
        </p:nvSpPr>
        <p:spPr>
          <a:xfrm>
            <a:off x="547701" y="6063220"/>
            <a:ext cx="2176747" cy="338532"/>
          </a:xfrm>
          <a:prstGeom prst="rect">
            <a:avLst/>
          </a:prstGeom>
          <a:noFill/>
        </p:spPr>
        <p:txBody>
          <a:bodyPr wrap="square" lIns="121899" tIns="60949" rIns="121899" bIns="60949" rtlCol="0">
            <a:spAutoFit/>
          </a:bodyPr>
          <a:lstStyle/>
          <a:p>
            <a:pPr algn="ctr"/>
            <a:r>
              <a:rPr lang="en-US" sz="1400" b="1" dirty="0" smtClean="0">
                <a:effectLst>
                  <a:outerShdw blurRad="38100" dist="38100" dir="2700000" algn="tl">
                    <a:srgbClr val="000000">
                      <a:alpha val="43137"/>
                    </a:srgbClr>
                  </a:outerShdw>
                </a:effectLst>
                <a:latin typeface="Segoe" pitchFamily="34" charset="0"/>
              </a:rPr>
              <a:t>Code Near</a:t>
            </a:r>
          </a:p>
        </p:txBody>
      </p:sp>
      <p:sp>
        <p:nvSpPr>
          <p:cNvPr id="118" name="Rounded Rectangle 117"/>
          <p:cNvSpPr/>
          <p:nvPr/>
        </p:nvSpPr>
        <p:spPr bwMode="auto">
          <a:xfrm>
            <a:off x="3576815" y="2369617"/>
            <a:ext cx="1223633" cy="756892"/>
          </a:xfrm>
          <a:prstGeom prst="roundRect">
            <a:avLst>
              <a:gd name="adj" fmla="val 12139"/>
            </a:avLst>
          </a:prstGeom>
          <a:gradFill>
            <a:gsLst>
              <a:gs pos="12000">
                <a:srgbClr val="FFCF37"/>
              </a:gs>
              <a:gs pos="100000">
                <a:schemeClr val="tx1">
                  <a:alpha val="77000"/>
                </a:schemeClr>
              </a:gs>
            </a:gsLst>
            <a:lin ang="16200000" scaled="0"/>
          </a:gradFill>
          <a:ln w="9525" cap="flat" cmpd="sng" algn="ctr">
            <a:noFill/>
            <a:prstDash val="solid"/>
            <a:headEnd type="none" w="med" len="med"/>
            <a:tailEnd type="none" w="med" len="med"/>
          </a:ln>
          <a:effectLst/>
          <a:scene3d>
            <a:camera prst="orthographicFront">
              <a:rot lat="0" lon="0" rev="0"/>
            </a:camera>
            <a:lightRig rig="threePt" dir="t"/>
          </a:scene3d>
          <a:sp3d prstMaterial="matte"/>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GB" sz="1800" dirty="0">
              <a:solidFill>
                <a:prstClr val="white"/>
              </a:solidFill>
              <a:effectLst>
                <a:outerShdw blurRad="38100" dist="38100" dir="2700000" algn="tl">
                  <a:srgbClr val="000000">
                    <a:alpha val="43137"/>
                  </a:srgbClr>
                </a:outerShdw>
              </a:effectLst>
              <a:latin typeface="Segoe" pitchFamily="34" charset="0"/>
            </a:endParaRPr>
          </a:p>
        </p:txBody>
      </p:sp>
      <p:sp>
        <p:nvSpPr>
          <p:cNvPr id="120" name="Rectangle 119"/>
          <p:cNvSpPr/>
          <p:nvPr/>
        </p:nvSpPr>
        <p:spPr>
          <a:xfrm>
            <a:off x="3529337" y="2807947"/>
            <a:ext cx="1318588" cy="292366"/>
          </a:xfrm>
          <a:prstGeom prst="rect">
            <a:avLst/>
          </a:prstGeom>
        </p:spPr>
        <p:txBody>
          <a:bodyPr wrap="none" lIns="121899" tIns="60949" rIns="121899" bIns="60949">
            <a:spAutoFit/>
          </a:bodyPr>
          <a:lstStyle/>
          <a:p>
            <a:pPr algn="ctr"/>
            <a:r>
              <a:rPr lang="en-US" sz="1100" dirty="0">
                <a:solidFill>
                  <a:schemeClr val="bg1"/>
                </a:solidFill>
                <a:latin typeface="Segoe" pitchFamily="34" charset="0"/>
              </a:rPr>
              <a:t>App Code / Tools</a:t>
            </a:r>
          </a:p>
        </p:txBody>
      </p:sp>
      <p:sp>
        <p:nvSpPr>
          <p:cNvPr id="121" name="Rounded Rectangle 120"/>
          <p:cNvSpPr/>
          <p:nvPr/>
        </p:nvSpPr>
        <p:spPr bwMode="auto">
          <a:xfrm>
            <a:off x="3429000" y="3877403"/>
            <a:ext cx="1524000" cy="2169312"/>
          </a:xfrm>
          <a:prstGeom prst="roundRect">
            <a:avLst>
              <a:gd name="adj" fmla="val 6887"/>
            </a:avLst>
          </a:prstGeom>
          <a:gradFill>
            <a:gsLst>
              <a:gs pos="0">
                <a:schemeClr val="bg2">
                  <a:lumMod val="75000"/>
                </a:schemeClr>
              </a:gs>
              <a:gs pos="87000">
                <a:schemeClr val="bg2">
                  <a:lumMod val="60000"/>
                  <a:lumOff val="40000"/>
                  <a:alpha val="64000"/>
                </a:schemeClr>
              </a:gs>
            </a:gsLst>
            <a:lin ang="5400000" scaled="0"/>
          </a:gradFill>
          <a:ln w="9525" cap="flat" cmpd="sng" algn="ctr">
            <a:noFill/>
            <a:prstDash val="solid"/>
            <a:headEnd type="none" w="med" len="med"/>
            <a:tailEnd type="none" w="med" len="med"/>
          </a:ln>
          <a:effectLst/>
          <a:scene3d>
            <a:camera prst="orthographicFront">
              <a:rot lat="0" lon="0" rev="0"/>
            </a:camera>
            <a:lightRig rig="threePt" dir="t"/>
          </a:scene3d>
          <a:sp3d prstMaterial="matte"/>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GB" sz="1800" dirty="0">
              <a:solidFill>
                <a:prstClr val="white"/>
              </a:solidFill>
              <a:effectLst>
                <a:outerShdw blurRad="38100" dist="38100" dir="2700000" algn="tl">
                  <a:srgbClr val="000000">
                    <a:alpha val="43137"/>
                  </a:srgbClr>
                </a:outerShdw>
              </a:effectLst>
              <a:latin typeface="Segoe" pitchFamily="34" charset="0"/>
            </a:endParaRPr>
          </a:p>
        </p:txBody>
      </p:sp>
      <p:sp>
        <p:nvSpPr>
          <p:cNvPr id="132" name="Left-Right Arrow 131"/>
          <p:cNvSpPr/>
          <p:nvPr/>
        </p:nvSpPr>
        <p:spPr bwMode="auto">
          <a:xfrm rot="5400000">
            <a:off x="2878960" y="4181081"/>
            <a:ext cx="2291937" cy="228057"/>
          </a:xfrm>
          <a:prstGeom prst="leftRightArrow">
            <a:avLst/>
          </a:prstGeom>
          <a:gradFill rotWithShape="1">
            <a:gsLst>
              <a:gs pos="0">
                <a:schemeClr val="accent5">
                  <a:lumMod val="75000"/>
                </a:schemeClr>
              </a:gs>
              <a:gs pos="69000">
                <a:schemeClr val="accent5">
                  <a:lumMod val="50000"/>
                </a:schemeClr>
              </a:gs>
            </a:gsLst>
            <a:lin ang="0" scaled="0"/>
          </a:gradFill>
          <a:ln>
            <a:noFill/>
            <a:headEnd type="none" w="med" len="med"/>
            <a:tailEnd type="none" w="med" len="med"/>
          </a:ln>
          <a:effectLst/>
          <a:scene3d>
            <a:camera prst="orthographicFront">
              <a:rot lat="0" lon="0" rev="0"/>
            </a:camera>
            <a:lightRig rig="twoPt" dir="t"/>
          </a:scene3d>
          <a:sp3d prstMaterial="metal">
            <a:bevelT w="25400" h="25400"/>
            <a:contourClr>
              <a:srgbClr val="FFFFFF"/>
            </a:contourClr>
          </a:sp3d>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US" sz="2000" kern="0" dirty="0">
              <a:solidFill>
                <a:srgbClr val="FFFFFF"/>
              </a:solidFill>
              <a:effectLst>
                <a:outerShdw blurRad="38100" dist="38100" dir="2700000" algn="tl">
                  <a:srgbClr val="000000">
                    <a:alpha val="43137"/>
                  </a:srgbClr>
                </a:outerShdw>
              </a:effectLst>
              <a:latin typeface="Segoe" pitchFamily="34" charset="0"/>
            </a:endParaRPr>
          </a:p>
        </p:txBody>
      </p:sp>
      <p:sp>
        <p:nvSpPr>
          <p:cNvPr id="135" name="Rounded Rectangle 134"/>
          <p:cNvSpPr/>
          <p:nvPr/>
        </p:nvSpPr>
        <p:spPr bwMode="auto">
          <a:xfrm>
            <a:off x="3555245" y="5476703"/>
            <a:ext cx="1261454" cy="415637"/>
          </a:xfrm>
          <a:prstGeom prst="roundRect">
            <a:avLst>
              <a:gd name="adj" fmla="val 17355"/>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GB" sz="1800" dirty="0">
              <a:solidFill>
                <a:prstClr val="white"/>
              </a:solidFill>
              <a:effectLst>
                <a:outerShdw blurRad="38100" dist="38100" dir="2700000" algn="tl">
                  <a:srgbClr val="000000">
                    <a:alpha val="43137"/>
                  </a:srgbClr>
                </a:outerShdw>
              </a:effectLst>
              <a:latin typeface="Segoe" pitchFamily="34" charset="0"/>
            </a:endParaRPr>
          </a:p>
        </p:txBody>
      </p:sp>
      <p:sp>
        <p:nvSpPr>
          <p:cNvPr id="136" name="TextBox 135"/>
          <p:cNvSpPr txBox="1"/>
          <p:nvPr/>
        </p:nvSpPr>
        <p:spPr>
          <a:xfrm>
            <a:off x="3652168" y="5510412"/>
            <a:ext cx="1129511" cy="338532"/>
          </a:xfrm>
          <a:prstGeom prst="rect">
            <a:avLst/>
          </a:prstGeom>
          <a:noFill/>
        </p:spPr>
        <p:txBody>
          <a:bodyPr wrap="square" lIns="121899" tIns="60949" rIns="121899" bIns="60949" rtlCol="0">
            <a:spAutoFit/>
          </a:bodyPr>
          <a:lstStyle/>
          <a:p>
            <a:pPr algn="ctr"/>
            <a:r>
              <a:rPr lang="en-US" sz="1400" dirty="0">
                <a:solidFill>
                  <a:schemeClr val="bg1"/>
                </a:solidFill>
                <a:latin typeface="Segoe" pitchFamily="34" charset="0"/>
              </a:rPr>
              <a:t>SQL Azure </a:t>
            </a:r>
          </a:p>
        </p:txBody>
      </p:sp>
      <p:sp>
        <p:nvSpPr>
          <p:cNvPr id="137" name="TextBox 136"/>
          <p:cNvSpPr txBox="1"/>
          <p:nvPr/>
        </p:nvSpPr>
        <p:spPr>
          <a:xfrm>
            <a:off x="4001112" y="3895978"/>
            <a:ext cx="877272" cy="430865"/>
          </a:xfrm>
          <a:prstGeom prst="rect">
            <a:avLst/>
          </a:prstGeom>
          <a:noFill/>
        </p:spPr>
        <p:txBody>
          <a:bodyPr wrap="square" lIns="121899" tIns="60949" rIns="121899" bIns="60949" rtlCol="0">
            <a:spAutoFit/>
          </a:bodyPr>
          <a:lstStyle/>
          <a:p>
            <a:pPr algn="r"/>
            <a:r>
              <a:rPr lang="en-US" sz="1000" dirty="0">
                <a:latin typeface="Segoe" pitchFamily="34" charset="0"/>
              </a:rPr>
              <a:t>Microsoft</a:t>
            </a:r>
            <a:br>
              <a:rPr lang="en-US" sz="1000" dirty="0">
                <a:latin typeface="Segoe" pitchFamily="34" charset="0"/>
              </a:rPr>
            </a:br>
            <a:r>
              <a:rPr lang="en-US" sz="1000" dirty="0">
                <a:latin typeface="Segoe" pitchFamily="34" charset="0"/>
              </a:rPr>
              <a:t>Datacenter</a:t>
            </a:r>
          </a:p>
        </p:txBody>
      </p:sp>
      <p:sp>
        <p:nvSpPr>
          <p:cNvPr id="138" name="TextBox 137"/>
          <p:cNvSpPr txBox="1"/>
          <p:nvPr/>
        </p:nvSpPr>
        <p:spPr>
          <a:xfrm>
            <a:off x="3507105" y="6063220"/>
            <a:ext cx="1371278" cy="338532"/>
          </a:xfrm>
          <a:prstGeom prst="rect">
            <a:avLst/>
          </a:prstGeom>
          <a:noFill/>
        </p:spPr>
        <p:txBody>
          <a:bodyPr wrap="square" lIns="121899" tIns="60949" rIns="121899" bIns="60949" rtlCol="0">
            <a:spAutoFit/>
          </a:bodyPr>
          <a:lstStyle/>
          <a:p>
            <a:pPr algn="ctr"/>
            <a:r>
              <a:rPr lang="en-US" sz="1400" b="1" dirty="0" smtClean="0">
                <a:effectLst>
                  <a:outerShdw blurRad="38100" dist="38100" dir="2700000" algn="tl">
                    <a:srgbClr val="000000">
                      <a:alpha val="43137"/>
                    </a:srgbClr>
                  </a:outerShdw>
                </a:effectLst>
                <a:latin typeface="Segoe" pitchFamily="34" charset="0"/>
              </a:rPr>
              <a:t>Code Far</a:t>
            </a:r>
          </a:p>
        </p:txBody>
      </p:sp>
      <p:pic>
        <p:nvPicPr>
          <p:cNvPr id="141" name="Picture 4" descr="C:\0Projects\Microsoft\BizTalk\images\messaegs.png"/>
          <p:cNvPicPr>
            <a:picLocks noChangeAspect="1" noChangeArrowheads="1"/>
          </p:cNvPicPr>
          <p:nvPr/>
        </p:nvPicPr>
        <p:blipFill>
          <a:blip r:embed="rId4" cstate="print"/>
          <a:srcRect/>
          <a:stretch>
            <a:fillRect/>
          </a:stretch>
        </p:blipFill>
        <p:spPr bwMode="auto">
          <a:xfrm>
            <a:off x="4067454" y="2418012"/>
            <a:ext cx="242357" cy="380376"/>
          </a:xfrm>
          <a:prstGeom prst="rect">
            <a:avLst/>
          </a:prstGeom>
          <a:noFill/>
          <a:effectLst/>
          <a:scene3d>
            <a:camera prst="isometricOffAxis1Right"/>
            <a:lightRig rig="threePt" dir="t"/>
          </a:scene3d>
        </p:spPr>
      </p:pic>
      <p:sp>
        <p:nvSpPr>
          <p:cNvPr id="145" name="Rounded Rectangle 144"/>
          <p:cNvSpPr/>
          <p:nvPr/>
        </p:nvSpPr>
        <p:spPr bwMode="auto">
          <a:xfrm>
            <a:off x="5630177" y="3877403"/>
            <a:ext cx="2975738" cy="2169312"/>
          </a:xfrm>
          <a:prstGeom prst="roundRect">
            <a:avLst>
              <a:gd name="adj" fmla="val 6887"/>
            </a:avLst>
          </a:prstGeom>
          <a:gradFill>
            <a:gsLst>
              <a:gs pos="0">
                <a:schemeClr val="bg2">
                  <a:lumMod val="75000"/>
                </a:schemeClr>
              </a:gs>
              <a:gs pos="87000">
                <a:schemeClr val="bg2">
                  <a:lumMod val="60000"/>
                  <a:lumOff val="40000"/>
                  <a:alpha val="64000"/>
                </a:schemeClr>
              </a:gs>
            </a:gsLst>
            <a:lin ang="5400000" scaled="0"/>
          </a:gradFill>
          <a:ln w="9525" cap="flat" cmpd="sng" algn="ctr">
            <a:noFill/>
            <a:prstDash val="solid"/>
            <a:headEnd type="none" w="med" len="med"/>
            <a:tailEnd type="none" w="med" len="med"/>
          </a:ln>
          <a:effectLst/>
          <a:scene3d>
            <a:camera prst="orthographicFront">
              <a:rot lat="0" lon="0" rev="0"/>
            </a:camera>
            <a:lightRig rig="threePt" dir="t"/>
          </a:scene3d>
          <a:sp3d prstMaterial="matte"/>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GB" sz="1800" dirty="0">
              <a:solidFill>
                <a:prstClr val="white"/>
              </a:solidFill>
              <a:effectLst>
                <a:outerShdw blurRad="38100" dist="38100" dir="2700000" algn="tl">
                  <a:srgbClr val="000000">
                    <a:alpha val="43137"/>
                  </a:srgbClr>
                </a:outerShdw>
              </a:effectLst>
              <a:latin typeface="Segoe" pitchFamily="34" charset="0"/>
            </a:endParaRPr>
          </a:p>
        </p:txBody>
      </p:sp>
      <p:sp>
        <p:nvSpPr>
          <p:cNvPr id="146" name="TextBox 145"/>
          <p:cNvSpPr txBox="1"/>
          <p:nvPr/>
        </p:nvSpPr>
        <p:spPr>
          <a:xfrm>
            <a:off x="6608570" y="6063220"/>
            <a:ext cx="1066800" cy="338532"/>
          </a:xfrm>
          <a:prstGeom prst="rect">
            <a:avLst/>
          </a:prstGeom>
          <a:noFill/>
        </p:spPr>
        <p:txBody>
          <a:bodyPr wrap="square" lIns="121899" tIns="60949" rIns="121899" bIns="60949" rtlCol="0">
            <a:spAutoFit/>
          </a:bodyPr>
          <a:lstStyle/>
          <a:p>
            <a:pPr algn="ctr"/>
            <a:r>
              <a:rPr lang="en-US" sz="1400" b="1" dirty="0" smtClean="0">
                <a:effectLst>
                  <a:outerShdw blurRad="38100" dist="38100" dir="2700000" algn="tl">
                    <a:srgbClr val="000000">
                      <a:alpha val="43137"/>
                    </a:srgbClr>
                  </a:outerShdw>
                </a:effectLst>
                <a:latin typeface="Segoe" pitchFamily="34" charset="0"/>
              </a:rPr>
              <a:t>Hybrid</a:t>
            </a:r>
          </a:p>
        </p:txBody>
      </p:sp>
      <p:sp>
        <p:nvSpPr>
          <p:cNvPr id="155" name="Left-Right Arrow 154"/>
          <p:cNvSpPr/>
          <p:nvPr/>
        </p:nvSpPr>
        <p:spPr bwMode="auto">
          <a:xfrm rot="5400000">
            <a:off x="4917885" y="4123453"/>
            <a:ext cx="2407191" cy="228057"/>
          </a:xfrm>
          <a:prstGeom prst="leftRightArrow">
            <a:avLst/>
          </a:prstGeom>
          <a:gradFill rotWithShape="1">
            <a:gsLst>
              <a:gs pos="0">
                <a:schemeClr val="accent5">
                  <a:lumMod val="75000"/>
                </a:schemeClr>
              </a:gs>
              <a:gs pos="69000">
                <a:schemeClr val="accent5">
                  <a:lumMod val="50000"/>
                </a:schemeClr>
              </a:gs>
            </a:gsLst>
            <a:lin ang="0" scaled="0"/>
          </a:gradFill>
          <a:ln>
            <a:noFill/>
            <a:headEnd type="none" w="med" len="med"/>
            <a:tailEnd type="none" w="med" len="med"/>
          </a:ln>
          <a:effectLst/>
          <a:scene3d>
            <a:camera prst="orthographicFront">
              <a:rot lat="0" lon="0" rev="0"/>
            </a:camera>
            <a:lightRig rig="twoPt" dir="t"/>
          </a:scene3d>
          <a:sp3d prstMaterial="metal">
            <a:bevelT w="25400" h="25400"/>
            <a:contourClr>
              <a:srgbClr val="FFFFFF"/>
            </a:contourClr>
          </a:sp3d>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US" sz="2000" kern="0" dirty="0">
              <a:solidFill>
                <a:srgbClr val="FFFFFF"/>
              </a:solidFill>
              <a:effectLst>
                <a:outerShdw blurRad="38100" dist="38100" dir="2700000" algn="tl">
                  <a:srgbClr val="000000">
                    <a:alpha val="43137"/>
                  </a:srgbClr>
                </a:outerShdw>
              </a:effectLst>
              <a:latin typeface="Segoe" pitchFamily="34" charset="0"/>
            </a:endParaRPr>
          </a:p>
        </p:txBody>
      </p:sp>
      <p:sp>
        <p:nvSpPr>
          <p:cNvPr id="158" name="Rounded Rectangle 157"/>
          <p:cNvSpPr/>
          <p:nvPr/>
        </p:nvSpPr>
        <p:spPr bwMode="auto">
          <a:xfrm>
            <a:off x="5717116" y="5476703"/>
            <a:ext cx="2805650" cy="415637"/>
          </a:xfrm>
          <a:prstGeom prst="roundRect">
            <a:avLst>
              <a:gd name="adj" fmla="val 17355"/>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GB" sz="1800" dirty="0">
              <a:solidFill>
                <a:prstClr val="white"/>
              </a:solidFill>
              <a:effectLst>
                <a:outerShdw blurRad="38100" dist="38100" dir="2700000" algn="tl">
                  <a:srgbClr val="000000">
                    <a:alpha val="43137"/>
                  </a:srgbClr>
                </a:outerShdw>
              </a:effectLst>
              <a:latin typeface="Segoe" pitchFamily="34" charset="0"/>
            </a:endParaRPr>
          </a:p>
        </p:txBody>
      </p:sp>
      <p:sp>
        <p:nvSpPr>
          <p:cNvPr id="159" name="TextBox 158"/>
          <p:cNvSpPr txBox="1"/>
          <p:nvPr/>
        </p:nvSpPr>
        <p:spPr>
          <a:xfrm>
            <a:off x="7796081" y="3889030"/>
            <a:ext cx="814523" cy="607836"/>
          </a:xfrm>
          <a:prstGeom prst="rect">
            <a:avLst/>
          </a:prstGeom>
          <a:noFill/>
        </p:spPr>
        <p:txBody>
          <a:bodyPr wrap="square" lIns="121899" tIns="60949" rIns="121899" bIns="60949" rtlCol="0">
            <a:spAutoFit/>
          </a:bodyPr>
          <a:lstStyle/>
          <a:p>
            <a:pPr algn="r"/>
            <a:r>
              <a:rPr lang="en-US" sz="1000" dirty="0">
                <a:latin typeface="Segoe" pitchFamily="34" charset="0"/>
              </a:rPr>
              <a:t>Microsoft Datacenter</a:t>
            </a:r>
          </a:p>
        </p:txBody>
      </p:sp>
      <p:sp>
        <p:nvSpPr>
          <p:cNvPr id="162" name="TextBox 161"/>
          <p:cNvSpPr txBox="1"/>
          <p:nvPr/>
        </p:nvSpPr>
        <p:spPr>
          <a:xfrm>
            <a:off x="6119107" y="5512841"/>
            <a:ext cx="2001670" cy="338532"/>
          </a:xfrm>
          <a:prstGeom prst="rect">
            <a:avLst/>
          </a:prstGeom>
          <a:noFill/>
        </p:spPr>
        <p:txBody>
          <a:bodyPr wrap="square" lIns="121899" tIns="60949" rIns="121899" bIns="60949" rtlCol="0">
            <a:spAutoFit/>
          </a:bodyPr>
          <a:lstStyle/>
          <a:p>
            <a:pPr algn="ctr"/>
            <a:r>
              <a:rPr lang="en-US" sz="1400" dirty="0">
                <a:solidFill>
                  <a:schemeClr val="bg1"/>
                </a:solidFill>
                <a:latin typeface="Segoe" pitchFamily="34" charset="0"/>
              </a:rPr>
              <a:t>SQL Azure </a:t>
            </a:r>
          </a:p>
        </p:txBody>
      </p:sp>
      <p:grpSp>
        <p:nvGrpSpPr>
          <p:cNvPr id="170" name="Group 169"/>
          <p:cNvGrpSpPr/>
          <p:nvPr/>
        </p:nvGrpSpPr>
        <p:grpSpPr>
          <a:xfrm>
            <a:off x="5630176" y="2346012"/>
            <a:ext cx="1208198" cy="754039"/>
            <a:chOff x="7869382" y="1732258"/>
            <a:chExt cx="1059675" cy="754039"/>
          </a:xfrm>
        </p:grpSpPr>
        <p:grpSp>
          <p:nvGrpSpPr>
            <p:cNvPr id="163" name="Group 16"/>
            <p:cNvGrpSpPr/>
            <p:nvPr/>
          </p:nvGrpSpPr>
          <p:grpSpPr>
            <a:xfrm>
              <a:off x="7869382" y="1732258"/>
              <a:ext cx="1059675" cy="754039"/>
              <a:chOff x="6680672" y="3530724"/>
              <a:chExt cx="1282751" cy="1370163"/>
            </a:xfrm>
          </p:grpSpPr>
          <p:sp>
            <p:nvSpPr>
              <p:cNvPr id="164" name="Oval 163"/>
              <p:cNvSpPr/>
              <p:nvPr/>
            </p:nvSpPr>
            <p:spPr>
              <a:xfrm>
                <a:off x="6680672" y="4407757"/>
                <a:ext cx="1282751" cy="493130"/>
              </a:xfrm>
              <a:prstGeom prst="ellipse">
                <a:avLst/>
              </a:prstGeom>
              <a:gradFill flip="none" rotWithShape="1">
                <a:gsLst>
                  <a:gs pos="0">
                    <a:srgbClr val="000000">
                      <a:lumMod val="95000"/>
                      <a:lumOff val="5000"/>
                    </a:srgbClr>
                  </a:gs>
                  <a:gs pos="100000">
                    <a:sysClr val="windowText" lastClr="000000">
                      <a:lumMod val="50000"/>
                      <a:lumOff val="50000"/>
                      <a:alpha val="3000"/>
                    </a:sysClr>
                  </a:gs>
                </a:gsLst>
                <a:path path="shape">
                  <a:fillToRect l="50000" t="50000" r="50000" b="50000"/>
                </a:path>
                <a:tileRect/>
              </a:gradFill>
              <a:ln w="38100" cap="flat" cmpd="sng" algn="ctr">
                <a:noFill/>
                <a:prstDash val="solid"/>
              </a:ln>
              <a:effectLst/>
            </p:spPr>
            <p:txBody>
              <a:bodyPr rtlCol="0" anchor="ctr"/>
              <a:lstStyle/>
              <a:p>
                <a:pPr algn="ctr" defTabSz="1218987">
                  <a:defRPr/>
                </a:pPr>
                <a:endParaRPr lang="en-US" sz="1600" kern="0" dirty="0">
                  <a:solidFill>
                    <a:sysClr val="window" lastClr="FFFFFF"/>
                  </a:solidFill>
                  <a:latin typeface="Segoe" pitchFamily="34" charset="0"/>
                </a:endParaRPr>
              </a:p>
            </p:txBody>
          </p:sp>
          <p:grpSp>
            <p:nvGrpSpPr>
              <p:cNvPr id="165" name="Group 17"/>
              <p:cNvGrpSpPr/>
              <p:nvPr/>
            </p:nvGrpSpPr>
            <p:grpSpPr>
              <a:xfrm flipH="1">
                <a:off x="6802955" y="3530724"/>
                <a:ext cx="915230" cy="1249931"/>
                <a:chOff x="8100716" y="3769433"/>
                <a:chExt cx="441437" cy="602871"/>
              </a:xfrm>
            </p:grpSpPr>
            <p:sp>
              <p:nvSpPr>
                <p:cNvPr id="166" name="Flowchart: Magnetic Disk 165"/>
                <p:cNvSpPr/>
                <p:nvPr/>
              </p:nvSpPr>
              <p:spPr>
                <a:xfrm>
                  <a:off x="8100718" y="3773214"/>
                  <a:ext cx="441435" cy="599090"/>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defTabSz="1218987">
                    <a:defRPr/>
                  </a:pPr>
                  <a:endParaRPr lang="en-US" sz="1600" kern="0" dirty="0">
                    <a:solidFill>
                      <a:sysClr val="window" lastClr="FFFFFF"/>
                    </a:solidFill>
                    <a:latin typeface="Segoe" pitchFamily="34" charset="0"/>
                  </a:endParaRPr>
                </a:p>
              </p:txBody>
            </p:sp>
            <p:sp>
              <p:nvSpPr>
                <p:cNvPr id="167" name="Oval 166"/>
                <p:cNvSpPr/>
                <p:nvPr/>
              </p:nvSpPr>
              <p:spPr>
                <a:xfrm>
                  <a:off x="8100716" y="3769433"/>
                  <a:ext cx="438912" cy="173818"/>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defTabSz="1218987">
                    <a:defRPr/>
                  </a:pPr>
                  <a:endParaRPr lang="en-US" sz="1600" kern="0" dirty="0">
                    <a:solidFill>
                      <a:sysClr val="window" lastClr="FFFFFF"/>
                    </a:solidFill>
                    <a:latin typeface="Segoe" pitchFamily="34" charset="0"/>
                  </a:endParaRPr>
                </a:p>
              </p:txBody>
            </p:sp>
          </p:grpSp>
        </p:grpSp>
        <p:sp>
          <p:nvSpPr>
            <p:cNvPr id="169" name="Rectangle 168"/>
            <p:cNvSpPr/>
            <p:nvPr/>
          </p:nvSpPr>
          <p:spPr>
            <a:xfrm>
              <a:off x="8006121" y="1870214"/>
              <a:ext cx="733244" cy="605294"/>
            </a:xfrm>
            <a:prstGeom prst="rect">
              <a:avLst/>
            </a:prstGeom>
          </p:spPr>
          <p:txBody>
            <a:bodyPr wrap="square">
              <a:spAutoFit/>
            </a:bodyPr>
            <a:lstStyle/>
            <a:p>
              <a:pPr algn="ctr" defTabSz="1218585">
                <a:lnSpc>
                  <a:spcPts val="2000"/>
                </a:lnSpc>
              </a:pPr>
              <a:r>
                <a:rPr lang="en-US" sz="1400" dirty="0">
                  <a:solidFill>
                    <a:schemeClr val="bg1">
                      <a:alpha val="99000"/>
                    </a:schemeClr>
                  </a:solidFill>
                  <a:latin typeface="Segoe" pitchFamily="34" charset="0"/>
                </a:rPr>
                <a:t>SQL Server</a:t>
              </a:r>
            </a:p>
          </p:txBody>
        </p:sp>
      </p:grpSp>
      <p:sp>
        <p:nvSpPr>
          <p:cNvPr id="179" name="Left-Right Arrow 178"/>
          <p:cNvSpPr/>
          <p:nvPr/>
        </p:nvSpPr>
        <p:spPr bwMode="auto">
          <a:xfrm rot="5400000">
            <a:off x="6660581" y="4925105"/>
            <a:ext cx="859311" cy="228057"/>
          </a:xfrm>
          <a:prstGeom prst="leftRightArrow">
            <a:avLst/>
          </a:prstGeom>
          <a:gradFill rotWithShape="1">
            <a:gsLst>
              <a:gs pos="0">
                <a:schemeClr val="accent5">
                  <a:lumMod val="75000"/>
                </a:schemeClr>
              </a:gs>
              <a:gs pos="69000">
                <a:schemeClr val="accent5">
                  <a:lumMod val="50000"/>
                </a:schemeClr>
              </a:gs>
            </a:gsLst>
            <a:lin ang="0" scaled="0"/>
          </a:gradFill>
          <a:ln>
            <a:noFill/>
            <a:headEnd type="none" w="med" len="med"/>
            <a:tailEnd type="none" w="med" len="med"/>
          </a:ln>
          <a:effectLst/>
          <a:scene3d>
            <a:camera prst="orthographicFront">
              <a:rot lat="0" lon="0" rev="0"/>
            </a:camera>
            <a:lightRig rig="twoPt" dir="t"/>
          </a:scene3d>
          <a:sp3d prstMaterial="metal">
            <a:bevelT w="25400" h="25400"/>
            <a:contourClr>
              <a:srgbClr val="FFFFFF"/>
            </a:contourClr>
          </a:sp3d>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US" sz="2000" kern="0" dirty="0">
              <a:solidFill>
                <a:srgbClr val="FFFFFF"/>
              </a:solidFill>
              <a:effectLst>
                <a:outerShdw blurRad="38100" dist="38100" dir="2700000" algn="tl">
                  <a:srgbClr val="000000">
                    <a:alpha val="43137"/>
                  </a:srgbClr>
                </a:outerShdw>
              </a:effectLst>
              <a:latin typeface="Segoe" pitchFamily="34" charset="0"/>
            </a:endParaRPr>
          </a:p>
        </p:txBody>
      </p:sp>
      <p:cxnSp>
        <p:nvCxnSpPr>
          <p:cNvPr id="184" name="Straight Arrow Connector 183"/>
          <p:cNvCxnSpPr/>
          <p:nvPr/>
        </p:nvCxnSpPr>
        <p:spPr>
          <a:xfrm flipH="1">
            <a:off x="6591422" y="2716384"/>
            <a:ext cx="246952" cy="0"/>
          </a:xfrm>
          <a:prstGeom prst="straightConnector1">
            <a:avLst/>
          </a:prstGeom>
          <a:ln w="47625">
            <a:solidFill>
              <a:srgbClr val="002060"/>
            </a:solidFill>
            <a:tailEnd type="none"/>
          </a:ln>
        </p:spPr>
        <p:style>
          <a:lnRef idx="1">
            <a:schemeClr val="dk1"/>
          </a:lnRef>
          <a:fillRef idx="0">
            <a:schemeClr val="dk1"/>
          </a:fillRef>
          <a:effectRef idx="0">
            <a:schemeClr val="dk1"/>
          </a:effectRef>
          <a:fontRef idx="minor">
            <a:schemeClr val="tx1"/>
          </a:fontRef>
        </p:style>
      </p:cxnSp>
      <p:cxnSp>
        <p:nvCxnSpPr>
          <p:cNvPr id="185" name="Straight Arrow Connector 184"/>
          <p:cNvCxnSpPr/>
          <p:nvPr/>
        </p:nvCxnSpPr>
        <p:spPr>
          <a:xfrm>
            <a:off x="7055719" y="3118939"/>
            <a:ext cx="0" cy="881852"/>
          </a:xfrm>
          <a:prstGeom prst="straightConnector1">
            <a:avLst/>
          </a:prstGeom>
          <a:ln w="47625">
            <a:solidFill>
              <a:srgbClr val="002060"/>
            </a:solidFill>
            <a:tailEnd type="arrow"/>
          </a:ln>
        </p:spPr>
        <p:style>
          <a:lnRef idx="1">
            <a:schemeClr val="dk1"/>
          </a:lnRef>
          <a:fillRef idx="0">
            <a:schemeClr val="dk1"/>
          </a:fillRef>
          <a:effectRef idx="0">
            <a:schemeClr val="dk1"/>
          </a:effectRef>
          <a:fontRef idx="minor">
            <a:schemeClr val="tx1"/>
          </a:fontRef>
        </p:style>
      </p:cxnSp>
      <p:sp>
        <p:nvSpPr>
          <p:cNvPr id="74" name="TextBox 73"/>
          <p:cNvSpPr txBox="1"/>
          <p:nvPr/>
        </p:nvSpPr>
        <p:spPr>
          <a:xfrm>
            <a:off x="1371600" y="3916678"/>
            <a:ext cx="1371600" cy="430865"/>
          </a:xfrm>
          <a:prstGeom prst="rect">
            <a:avLst/>
          </a:prstGeom>
          <a:noFill/>
        </p:spPr>
        <p:txBody>
          <a:bodyPr wrap="square" lIns="121899" tIns="60949" rIns="121899" bIns="60949" rtlCol="0">
            <a:spAutoFit/>
          </a:bodyPr>
          <a:lstStyle/>
          <a:p>
            <a:pPr algn="r"/>
            <a:r>
              <a:rPr lang="en-US" sz="1000" dirty="0">
                <a:latin typeface="Segoe" pitchFamily="34" charset="0"/>
              </a:rPr>
              <a:t>Microsoft </a:t>
            </a:r>
            <a:br>
              <a:rPr lang="en-US" sz="1000" dirty="0">
                <a:latin typeface="Segoe" pitchFamily="34" charset="0"/>
              </a:rPr>
            </a:br>
            <a:r>
              <a:rPr lang="en-US" sz="1000" dirty="0">
                <a:latin typeface="Segoe" pitchFamily="34" charset="0"/>
              </a:rPr>
              <a:t>Datacenter</a:t>
            </a:r>
          </a:p>
        </p:txBody>
      </p:sp>
      <p:sp>
        <p:nvSpPr>
          <p:cNvPr id="78" name="Rounded Rectangle 77"/>
          <p:cNvSpPr/>
          <p:nvPr/>
        </p:nvSpPr>
        <p:spPr>
          <a:xfrm>
            <a:off x="6719835" y="4069468"/>
            <a:ext cx="902392" cy="533011"/>
          </a:xfrm>
          <a:prstGeom prst="roundRect">
            <a:avLst/>
          </a:prstGeom>
          <a:gradFill>
            <a:gsLst>
              <a:gs pos="0">
                <a:schemeClr val="tx1">
                  <a:alpha val="75000"/>
                </a:schemeClr>
              </a:gs>
              <a:gs pos="87000">
                <a:srgbClr val="FFC000"/>
              </a:gs>
            </a:gsLst>
            <a:lin ang="5400000" scaled="0"/>
          </a:gradFill>
          <a:ln w="9525" cap="flat" cmpd="sng" algn="ctr">
            <a:solidFill>
              <a:schemeClr val="bg1">
                <a:lumMod val="50000"/>
                <a:lumOff val="50000"/>
              </a:schemeClr>
            </a:solidFill>
            <a:prstDash val="solid"/>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threePt" dir="t"/>
          </a:scene3d>
          <a:sp3d prstMaterial="matte"/>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US" sz="1200" dirty="0">
              <a:solidFill>
                <a:schemeClr val="bg1"/>
              </a:solidFill>
              <a:latin typeface="Segoe" pitchFamily="34" charset="0"/>
            </a:endParaRPr>
          </a:p>
        </p:txBody>
      </p:sp>
      <p:sp>
        <p:nvSpPr>
          <p:cNvPr id="80" name="Rounded Rectangle 79"/>
          <p:cNvSpPr/>
          <p:nvPr/>
        </p:nvSpPr>
        <p:spPr>
          <a:xfrm>
            <a:off x="6477000" y="4001376"/>
            <a:ext cx="1035764" cy="533011"/>
          </a:xfrm>
          <a:prstGeom prst="roundRect">
            <a:avLst/>
          </a:prstGeom>
          <a:gradFill>
            <a:gsLst>
              <a:gs pos="0">
                <a:schemeClr val="tx1">
                  <a:alpha val="92000"/>
                </a:schemeClr>
              </a:gs>
              <a:gs pos="87000">
                <a:srgbClr val="FFC000"/>
              </a:gs>
            </a:gsLst>
            <a:lin ang="5400000" scaled="0"/>
          </a:gradFill>
          <a:ln w="9525" cap="flat" cmpd="sng" algn="ctr">
            <a:solidFill>
              <a:schemeClr val="bg1">
                <a:lumMod val="50000"/>
                <a:lumOff val="50000"/>
              </a:schemeClr>
            </a:solidFill>
            <a:prstDash val="solid"/>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threePt" dir="t"/>
          </a:scene3d>
          <a:sp3d prstMaterial="matte"/>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r>
              <a:rPr lang="en-US" sz="1100" b="1" dirty="0">
                <a:solidFill>
                  <a:schemeClr val="bg1"/>
                </a:solidFill>
                <a:latin typeface="Segoe" pitchFamily="34" charset="0"/>
              </a:rPr>
              <a:t>Windows Azure</a:t>
            </a:r>
          </a:p>
        </p:txBody>
      </p:sp>
      <p:cxnSp>
        <p:nvCxnSpPr>
          <p:cNvPr id="88" name="Straight Arrow Connector 87"/>
          <p:cNvCxnSpPr/>
          <p:nvPr/>
        </p:nvCxnSpPr>
        <p:spPr>
          <a:xfrm>
            <a:off x="1392358" y="3154681"/>
            <a:ext cx="0" cy="807809"/>
          </a:xfrm>
          <a:prstGeom prst="straightConnector1">
            <a:avLst/>
          </a:prstGeom>
          <a:ln w="47625">
            <a:solidFill>
              <a:srgbClr val="002060"/>
            </a:solidFill>
            <a:tailEnd type="arrow"/>
          </a:ln>
        </p:spPr>
        <p:style>
          <a:lnRef idx="1">
            <a:schemeClr val="dk1"/>
          </a:lnRef>
          <a:fillRef idx="0">
            <a:schemeClr val="dk1"/>
          </a:fillRef>
          <a:effectRef idx="0">
            <a:schemeClr val="dk1"/>
          </a:effectRef>
          <a:fontRef idx="minor">
            <a:schemeClr val="tx1"/>
          </a:fontRef>
        </p:style>
      </p:cxnSp>
      <p:pic>
        <p:nvPicPr>
          <p:cNvPr id="1026" name="Picture 2" descr="Description: C:\Program Files\Microsoft Resource DVD Artwork\DVD_ART\Artwork_Imagery\HARDWARE_IMAGERY\Illustration - Misc Hardware\Windows Vista Illustration Icons\Sync.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5688" y="3230882"/>
            <a:ext cx="346838" cy="357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 name="TextBox 89"/>
          <p:cNvSpPr txBox="1"/>
          <p:nvPr/>
        </p:nvSpPr>
        <p:spPr>
          <a:xfrm>
            <a:off x="5671168" y="3510048"/>
            <a:ext cx="877272" cy="430865"/>
          </a:xfrm>
          <a:prstGeom prst="rect">
            <a:avLst/>
          </a:prstGeom>
          <a:noFill/>
        </p:spPr>
        <p:txBody>
          <a:bodyPr wrap="square" lIns="121899" tIns="60949" rIns="121899" bIns="60949" rtlCol="0">
            <a:spAutoFit/>
          </a:bodyPr>
          <a:lstStyle/>
          <a:p>
            <a:pPr algn="ctr"/>
            <a:r>
              <a:rPr lang="en-US" sz="1000" b="1" dirty="0">
                <a:latin typeface="Segoe" pitchFamily="34" charset="0"/>
              </a:rPr>
              <a:t>SQL Azure </a:t>
            </a:r>
          </a:p>
          <a:p>
            <a:pPr algn="ctr"/>
            <a:r>
              <a:rPr lang="en-US" sz="1000" b="1" dirty="0">
                <a:latin typeface="Segoe" pitchFamily="34" charset="0"/>
              </a:rPr>
              <a:t>Data Sync</a:t>
            </a:r>
          </a:p>
        </p:txBody>
      </p:sp>
      <p:sp>
        <p:nvSpPr>
          <p:cNvPr id="95" name="Left-Right Arrow 94"/>
          <p:cNvSpPr/>
          <p:nvPr/>
        </p:nvSpPr>
        <p:spPr bwMode="auto">
          <a:xfrm rot="5400000">
            <a:off x="6671973" y="4173370"/>
            <a:ext cx="2276515" cy="228057"/>
          </a:xfrm>
          <a:prstGeom prst="leftRightArrow">
            <a:avLst/>
          </a:prstGeom>
          <a:gradFill rotWithShape="1">
            <a:gsLst>
              <a:gs pos="0">
                <a:schemeClr val="accent5">
                  <a:lumMod val="75000"/>
                </a:schemeClr>
              </a:gs>
              <a:gs pos="69000">
                <a:schemeClr val="accent5">
                  <a:lumMod val="50000"/>
                </a:schemeClr>
              </a:gs>
            </a:gsLst>
            <a:lin ang="0" scaled="0"/>
          </a:gradFill>
          <a:ln>
            <a:noFill/>
            <a:headEnd type="none" w="med" len="med"/>
            <a:tailEnd type="none" w="med" len="med"/>
          </a:ln>
          <a:effectLst/>
          <a:scene3d>
            <a:camera prst="orthographicFront">
              <a:rot lat="0" lon="0" rev="0"/>
            </a:camera>
            <a:lightRig rig="twoPt" dir="t"/>
          </a:scene3d>
          <a:sp3d prstMaterial="metal">
            <a:bevelT w="25400" h="25400"/>
            <a:contourClr>
              <a:srgbClr val="FFFFFF"/>
            </a:contourClr>
          </a:sp3d>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US" sz="2000" kern="0" dirty="0">
              <a:solidFill>
                <a:srgbClr val="FFFFFF"/>
              </a:solidFill>
              <a:effectLst>
                <a:outerShdw blurRad="38100" dist="38100" dir="2700000" algn="tl">
                  <a:srgbClr val="000000">
                    <a:alpha val="43137"/>
                  </a:srgbClr>
                </a:outerShdw>
              </a:effectLst>
              <a:latin typeface="Segoe" pitchFamily="34" charset="0"/>
            </a:endParaRPr>
          </a:p>
        </p:txBody>
      </p:sp>
      <p:sp>
        <p:nvSpPr>
          <p:cNvPr id="171" name="Rounded Rectangle 170"/>
          <p:cNvSpPr/>
          <p:nvPr/>
        </p:nvSpPr>
        <p:spPr bwMode="auto">
          <a:xfrm>
            <a:off x="6849392" y="2366445"/>
            <a:ext cx="1642192" cy="756892"/>
          </a:xfrm>
          <a:prstGeom prst="roundRect">
            <a:avLst>
              <a:gd name="adj" fmla="val 12139"/>
            </a:avLst>
          </a:prstGeom>
          <a:gradFill>
            <a:gsLst>
              <a:gs pos="12000">
                <a:srgbClr val="FFCF37"/>
              </a:gs>
              <a:gs pos="100000">
                <a:schemeClr val="tx1">
                  <a:alpha val="77000"/>
                </a:schemeClr>
              </a:gs>
            </a:gsLst>
            <a:lin ang="16200000" scaled="0"/>
          </a:gradFill>
          <a:ln w="9525" cap="flat" cmpd="sng" algn="ctr">
            <a:noFill/>
            <a:prstDash val="solid"/>
            <a:headEnd type="none" w="med" len="med"/>
            <a:tailEnd type="none" w="med" len="med"/>
          </a:ln>
          <a:effectLst/>
          <a:scene3d>
            <a:camera prst="orthographicFront">
              <a:rot lat="0" lon="0" rev="0"/>
            </a:camera>
            <a:lightRig rig="threePt" dir="t"/>
          </a:scene3d>
          <a:sp3d prstMaterial="matte"/>
        </p:spPr>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defRPr/>
            </a:pPr>
            <a:endParaRPr lang="en-GB" sz="1800" dirty="0">
              <a:solidFill>
                <a:prstClr val="white"/>
              </a:solidFill>
              <a:effectLst>
                <a:outerShdw blurRad="38100" dist="38100" dir="2700000" algn="tl">
                  <a:srgbClr val="000000">
                    <a:alpha val="43137"/>
                  </a:srgbClr>
                </a:outerShdw>
              </a:effectLst>
              <a:latin typeface="Segoe" pitchFamily="34" charset="0"/>
            </a:endParaRPr>
          </a:p>
        </p:txBody>
      </p:sp>
      <p:grpSp>
        <p:nvGrpSpPr>
          <p:cNvPr id="187" name="Group 186"/>
          <p:cNvGrpSpPr/>
          <p:nvPr/>
        </p:nvGrpSpPr>
        <p:grpSpPr>
          <a:xfrm>
            <a:off x="7041953" y="2414844"/>
            <a:ext cx="1257075" cy="651542"/>
            <a:chOff x="9467580" y="1693419"/>
            <a:chExt cx="1675664" cy="651542"/>
          </a:xfrm>
        </p:grpSpPr>
        <p:sp>
          <p:nvSpPr>
            <p:cNvPr id="172" name="Rectangle 171"/>
            <p:cNvSpPr/>
            <p:nvPr/>
          </p:nvSpPr>
          <p:spPr>
            <a:xfrm>
              <a:off x="9467580" y="2083351"/>
              <a:ext cx="1675664" cy="261610"/>
            </a:xfrm>
            <a:prstGeom prst="rect">
              <a:avLst/>
            </a:prstGeom>
          </p:spPr>
          <p:txBody>
            <a:bodyPr wrap="none">
              <a:spAutoFit/>
            </a:bodyPr>
            <a:lstStyle/>
            <a:p>
              <a:pPr algn="ctr"/>
              <a:r>
                <a:rPr lang="en-US" sz="1100" dirty="0">
                  <a:solidFill>
                    <a:schemeClr val="bg1"/>
                  </a:solidFill>
                  <a:latin typeface="Segoe" pitchFamily="34" charset="0"/>
                </a:rPr>
                <a:t>App Code / Tools</a:t>
              </a:r>
            </a:p>
          </p:txBody>
        </p:sp>
        <p:pic>
          <p:nvPicPr>
            <p:cNvPr id="173" name="Picture 4" descr="C:\0Projects\Microsoft\BizTalk\images\messaegs.png"/>
            <p:cNvPicPr>
              <a:picLocks noChangeAspect="1" noChangeArrowheads="1"/>
            </p:cNvPicPr>
            <p:nvPr/>
          </p:nvPicPr>
          <p:blipFill>
            <a:blip r:embed="rId4" cstate="print"/>
            <a:srcRect/>
            <a:stretch>
              <a:fillRect/>
            </a:stretch>
          </p:blipFill>
          <p:spPr bwMode="auto">
            <a:xfrm>
              <a:off x="10176710" y="1693419"/>
              <a:ext cx="323059" cy="380376"/>
            </a:xfrm>
            <a:prstGeom prst="rect">
              <a:avLst/>
            </a:prstGeom>
            <a:noFill/>
            <a:effectLst/>
            <a:scene3d>
              <a:camera prst="isometricOffAxis1Right"/>
              <a:lightRig rig="threePt" dir="t"/>
            </a:scene3d>
          </p:spPr>
        </p:pic>
      </p:grpSp>
    </p:spTree>
    <p:extLst>
      <p:ext uri="{BB962C8B-B14F-4D97-AF65-F5344CB8AC3E}">
        <p14:creationId xmlns:p14="http://schemas.microsoft.com/office/powerpoint/2010/main" val="5007995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65799" y="3224721"/>
            <a:ext cx="7843790" cy="609399"/>
          </a:xfrm>
        </p:spPr>
        <p:txBody>
          <a:bodyPr>
            <a:noAutofit/>
          </a:bodyPr>
          <a:lstStyle/>
          <a:p>
            <a:pPr algn="ctr"/>
            <a:r>
              <a:rPr lang="en-GB" sz="8000" dirty="0" smtClean="0"/>
              <a:t>Demo</a:t>
            </a:r>
            <a:endParaRPr lang="en-GB" sz="8000" dirty="0"/>
          </a:p>
        </p:txBody>
      </p:sp>
    </p:spTree>
    <p:extLst>
      <p:ext uri="{BB962C8B-B14F-4D97-AF65-F5344CB8AC3E}">
        <p14:creationId xmlns:p14="http://schemas.microsoft.com/office/powerpoint/2010/main" val="3508829775"/>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Connecting to SQL Azure</a:t>
            </a:r>
            <a:endParaRPr lang="en-US" dirty="0"/>
          </a:p>
        </p:txBody>
      </p:sp>
      <p:sp>
        <p:nvSpPr>
          <p:cNvPr id="3" name="Content Placeholder 2"/>
          <p:cNvSpPr>
            <a:spLocks noGrp="1"/>
          </p:cNvSpPr>
          <p:nvPr>
            <p:ph idx="1"/>
          </p:nvPr>
        </p:nvSpPr>
        <p:spPr>
          <a:xfrm>
            <a:off x="389436" y="1447804"/>
            <a:ext cx="8363938" cy="4871077"/>
          </a:xfrm>
        </p:spPr>
        <p:txBody>
          <a:bodyPr/>
          <a:lstStyle/>
          <a:p>
            <a:r>
              <a:rPr lang="en-US" sz="2700" dirty="0"/>
              <a:t>SQL Azure connection strings follow normal SQL syntax</a:t>
            </a:r>
          </a:p>
          <a:p>
            <a:r>
              <a:rPr lang="en-US" sz="2700" dirty="0"/>
              <a:t>Applications connect directly to a database</a:t>
            </a:r>
          </a:p>
          <a:p>
            <a:pPr lvl="1"/>
            <a:r>
              <a:rPr lang="en-US" sz="2400" dirty="0"/>
              <a:t>“Initial Catalog = &lt;</a:t>
            </a:r>
            <a:r>
              <a:rPr lang="en-US" sz="2400" dirty="0" err="1"/>
              <a:t>db</a:t>
            </a:r>
            <a:r>
              <a:rPr lang="en-US" sz="2400" dirty="0"/>
              <a:t>&gt;” in connection string</a:t>
            </a:r>
          </a:p>
          <a:p>
            <a:pPr lvl="1"/>
            <a:r>
              <a:rPr lang="en-US" sz="2400" dirty="0"/>
              <a:t>No support for context switching (no USE &lt;</a:t>
            </a:r>
            <a:r>
              <a:rPr lang="en-US" sz="2400" dirty="0" err="1"/>
              <a:t>db</a:t>
            </a:r>
            <a:r>
              <a:rPr lang="en-US" sz="2400" dirty="0"/>
              <a:t>&gt;)</a:t>
            </a:r>
          </a:p>
          <a:p>
            <a:r>
              <a:rPr lang="en-US" sz="2700" dirty="0"/>
              <a:t>Encryption security</a:t>
            </a:r>
          </a:p>
          <a:p>
            <a:pPr lvl="1"/>
            <a:r>
              <a:rPr lang="en-US" sz="2400" dirty="0"/>
              <a:t>Set Encrypt = True, only SSL connections are supported</a:t>
            </a:r>
          </a:p>
          <a:p>
            <a:pPr lvl="1"/>
            <a:r>
              <a:rPr lang="en-US" sz="2400" dirty="0" err="1"/>
              <a:t>TrustServerCertificate</a:t>
            </a:r>
            <a:r>
              <a:rPr lang="en-US" sz="2400" dirty="0"/>
              <a:t> = False, avoid Man-In-The-Middle-Attack!</a:t>
            </a:r>
          </a:p>
          <a:p>
            <a:r>
              <a:rPr lang="en-US" sz="2700" dirty="0"/>
              <a:t>Format of username for authentication:</a:t>
            </a:r>
          </a:p>
          <a:p>
            <a:pPr lvl="1"/>
            <a:r>
              <a:rPr lang="en-US" sz="2400" dirty="0" err="1"/>
              <a:t>ADO.Net</a:t>
            </a:r>
            <a:r>
              <a:rPr lang="en-US" sz="2400" dirty="0"/>
              <a:t>:</a:t>
            </a:r>
            <a:br>
              <a:rPr lang="en-US" sz="2400" dirty="0"/>
            </a:br>
            <a:r>
              <a:rPr lang="en-US" sz="2400" dirty="0"/>
              <a:t>Data Source=server.database.windows.net;</a:t>
            </a:r>
            <a:br>
              <a:rPr lang="en-US" sz="2400" dirty="0"/>
            </a:br>
            <a:r>
              <a:rPr lang="en-US" sz="2400" dirty="0"/>
              <a:t>User ID=</a:t>
            </a:r>
            <a:r>
              <a:rPr lang="en-US" sz="2400" dirty="0" err="1"/>
              <a:t>user@server;Password</a:t>
            </a:r>
            <a:r>
              <a:rPr lang="en-US" sz="2400" dirty="0"/>
              <a:t>=password;...</a:t>
            </a:r>
          </a:p>
          <a:p>
            <a:r>
              <a:rPr lang="en-US" sz="2700" dirty="0"/>
              <a:t>Setup your firewall rules first!</a:t>
            </a:r>
          </a:p>
        </p:txBody>
      </p:sp>
    </p:spTree>
    <p:extLst>
      <p:ext uri="{BB962C8B-B14F-4D97-AF65-F5344CB8AC3E}">
        <p14:creationId xmlns:p14="http://schemas.microsoft.com/office/powerpoint/2010/main" val="42367335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4.9|4.1|4.8|8.3|13.8"/>
</p:tagLst>
</file>

<file path=ppt/theme/theme1.xml><?xml version="1.0" encoding="utf-8"?>
<a:theme xmlns:a="http://schemas.openxmlformats.org/drawingml/2006/main" name="PDC10_Template_16x9 - Rev 02">
  <a:themeElements>
    <a:clrScheme name="PDC Theme Colors">
      <a:dk1>
        <a:srgbClr val="000000"/>
      </a:dk1>
      <a:lt1>
        <a:srgbClr val="FFFFFF"/>
      </a:lt1>
      <a:dk2>
        <a:srgbClr val="000000"/>
      </a:dk2>
      <a:lt2>
        <a:srgbClr val="FFFFFF"/>
      </a:lt2>
      <a:accent1>
        <a:srgbClr val="56A4E4"/>
      </a:accent1>
      <a:accent2>
        <a:srgbClr val="F0694E"/>
      </a:accent2>
      <a:accent3>
        <a:srgbClr val="EAEAEA"/>
      </a:accent3>
      <a:accent4>
        <a:srgbClr val="DF7525"/>
      </a:accent4>
      <a:accent5>
        <a:srgbClr val="21AF46"/>
      </a:accent5>
      <a:accent6>
        <a:srgbClr val="6D6DFF"/>
      </a:accent6>
      <a:hlink>
        <a:srgbClr val="F0ED7B"/>
      </a:hlink>
      <a:folHlink>
        <a:srgbClr val="F3EB4F"/>
      </a:folHlink>
    </a:clrScheme>
    <a:fontScheme name="Custom 1">
      <a:majorFont>
        <a:latin typeface="Segoe Condensed"/>
        <a:ea typeface=""/>
        <a:cs typeface=""/>
      </a:majorFont>
      <a:minorFont>
        <a:latin typeface="Segoe Condensed"/>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3200" dirty="0" err="1" smtClean="0">
            <a:gradFill>
              <a:gsLst>
                <a:gs pos="0">
                  <a:schemeClr val="tx1"/>
                </a:gs>
                <a:gs pos="100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PDC10_Template_16x9 - Rev 02</Template>
  <TotalTime>0</TotalTime>
  <Words>2081</Words>
  <Application>Microsoft Office PowerPoint</Application>
  <PresentationFormat>On-screen Show (4:3)</PresentationFormat>
  <Paragraphs>607</Paragraphs>
  <Slides>42</Slides>
  <Notes>25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42</vt:i4>
      </vt:variant>
    </vt:vector>
  </HeadingPairs>
  <TitlesOfParts>
    <vt:vector size="50" baseType="lpstr">
      <vt:lpstr>Arial</vt:lpstr>
      <vt:lpstr>Segoe Condensed</vt:lpstr>
      <vt:lpstr>Calibri</vt:lpstr>
      <vt:lpstr>Segoe UI</vt:lpstr>
      <vt:lpstr>Symbol</vt:lpstr>
      <vt:lpstr>Wingdings</vt:lpstr>
      <vt:lpstr>Segoe</vt:lpstr>
      <vt:lpstr>PDC10_Template_16x9 - Rev 02</vt:lpstr>
      <vt:lpstr>SQL Azure</vt:lpstr>
      <vt:lpstr>SQL Azure</vt:lpstr>
      <vt:lpstr>SQL Azure Database</vt:lpstr>
      <vt:lpstr>SQL Azure Database Service</vt:lpstr>
      <vt:lpstr>Working with SQL Azure Databases</vt:lpstr>
      <vt:lpstr>Behind the Scenes of SQL Azure</vt:lpstr>
      <vt:lpstr>Application Topologies</vt:lpstr>
      <vt:lpstr>Demo</vt:lpstr>
      <vt:lpstr>Connecting to SQL Azure</vt:lpstr>
      <vt:lpstr>SQL Azure Compatibility</vt:lpstr>
      <vt:lpstr>Database Editions</vt:lpstr>
      <vt:lpstr>Database Editions</vt:lpstr>
      <vt:lpstr>Demo</vt:lpstr>
      <vt:lpstr>SQL Azure Data Sync</vt:lpstr>
      <vt:lpstr>SQL Azure Data Sync</vt:lpstr>
      <vt:lpstr>SQL Azure Data Sync – Roadmap</vt:lpstr>
      <vt:lpstr>Top Features</vt:lpstr>
      <vt:lpstr>Demo</vt:lpstr>
      <vt:lpstr>SQL Azure Reporting</vt:lpstr>
      <vt:lpstr>SQL Azure Reporting</vt:lpstr>
      <vt:lpstr>Summary</vt:lpstr>
      <vt:lpstr>PowerPoint Presentation</vt:lpstr>
      <vt:lpstr>Appendix </vt:lpstr>
      <vt:lpstr>Latency and Timeouts </vt:lpstr>
      <vt:lpstr>Latency</vt:lpstr>
      <vt:lpstr>Timeout</vt:lpstr>
      <vt:lpstr>Timeout Retry Code Example</vt:lpstr>
      <vt:lpstr>Timeout Retry Code Example</vt:lpstr>
      <vt:lpstr>Timeout Retry Code Example</vt:lpstr>
      <vt:lpstr>Data Sensitivity</vt:lpstr>
      <vt:lpstr>PowerPoint Presentation</vt:lpstr>
      <vt:lpstr>PowerPoint Presentation</vt:lpstr>
      <vt:lpstr>PowerPoint Presentation</vt:lpstr>
      <vt:lpstr>Data choices</vt:lpstr>
      <vt:lpstr>You have many choices for data</vt:lpstr>
      <vt:lpstr>Side by Side Evaluation</vt:lpstr>
      <vt:lpstr>Azure Table and SQL Azure Table </vt:lpstr>
      <vt:lpstr>Azure Table and SQL Azure Table</vt:lpstr>
      <vt:lpstr>Example: Registry/Configuration/User Settings</vt:lpstr>
      <vt:lpstr>Reporting</vt:lpstr>
      <vt:lpstr>Server: Network Access Control</vt:lpstr>
      <vt:lpstr>Server: Billing and Reporting</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SQL Azure</dc:title>
  <dc:subject/>
  <dc:creator/>
  <dc:description/>
  <cp:lastModifiedBy/>
  <cp:revision>1</cp:revision>
  <dcterms:created xsi:type="dcterms:W3CDTF">2010-12-14T11:30:05Z</dcterms:created>
  <dcterms:modified xsi:type="dcterms:W3CDTF">2010-12-14T11:30:59Z</dcterms:modified>
</cp:coreProperties>
</file>